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8" r:id="rId4"/>
    <p:sldId id="259" r:id="rId5"/>
    <p:sldId id="263" r:id="rId6"/>
    <p:sldId id="26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6/5/2017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6/5/2017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6/5/2017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6/5/2017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bbc.co.uk/schools/pshe_and_citizenship/personal_wellbeing/healthy_lifestyles/sexual_health/pages/teenage_pressures_contraception.shtml" TargetMode="External"/><Relationship Id="rId2" Type="http://schemas.openxmlformats.org/officeDocument/2006/relationships/hyperlink" Target="http://www.bbc.co.uk/learningzone/clips/teenage-pressures-contraception/5529.html"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5759" y="762000"/>
            <a:ext cx="8229600" cy="5755422"/>
          </a:xfrm>
          <a:prstGeom prst="rect">
            <a:avLst/>
          </a:prstGeom>
          <a:noFill/>
        </p:spPr>
        <p:txBody>
          <a:bodyPr wrap="square" rtlCol="0">
            <a:spAutoFit/>
          </a:bodyPr>
          <a:lstStyle/>
          <a:p>
            <a:r>
              <a:rPr lang="en-GB" sz="2000" dirty="0">
                <a:solidFill>
                  <a:srgbClr val="FF0000"/>
                </a:solidFill>
                <a:latin typeface="Comic Sans MS" pitchFamily="66" charset="0"/>
              </a:rPr>
              <a:t>Put the storyboard in the correct order.</a:t>
            </a:r>
          </a:p>
          <a:p>
            <a:endParaRPr lang="en-GB" sz="2000" dirty="0">
              <a:latin typeface="Comic Sans MS" pitchFamily="66" charset="0"/>
            </a:endParaRPr>
          </a:p>
          <a:p>
            <a:endParaRPr lang="en-GB" sz="2000" dirty="0">
              <a:latin typeface="Comic Sans MS" pitchFamily="66" charset="0"/>
            </a:endParaRPr>
          </a:p>
          <a:p>
            <a:endParaRPr lang="en-GB" sz="2000" dirty="0">
              <a:latin typeface="Comic Sans MS" pitchFamily="66" charset="0"/>
            </a:endParaRPr>
          </a:p>
          <a:p>
            <a:endParaRPr lang="en-GB" sz="2000" dirty="0">
              <a:latin typeface="Comic Sans MS" pitchFamily="66" charset="0"/>
            </a:endParaRPr>
          </a:p>
          <a:p>
            <a:endParaRPr lang="en-GB" sz="2000" dirty="0">
              <a:latin typeface="Comic Sans MS" pitchFamily="66" charset="0"/>
            </a:endParaRPr>
          </a:p>
          <a:p>
            <a:endParaRPr lang="en-GB" sz="2000" dirty="0">
              <a:latin typeface="Comic Sans MS" pitchFamily="66" charset="0"/>
            </a:endParaRPr>
          </a:p>
          <a:p>
            <a:endParaRPr lang="en-GB" sz="2000" dirty="0">
              <a:latin typeface="Comic Sans MS" pitchFamily="66" charset="0"/>
            </a:endParaRPr>
          </a:p>
          <a:p>
            <a:endParaRPr lang="en-GB" sz="2000" dirty="0">
              <a:latin typeface="Comic Sans MS" pitchFamily="66" charset="0"/>
            </a:endParaRPr>
          </a:p>
          <a:p>
            <a:endParaRPr lang="en-GB" sz="2000" dirty="0">
              <a:latin typeface="Comic Sans MS" pitchFamily="66" charset="0"/>
            </a:endParaRPr>
          </a:p>
          <a:p>
            <a:endParaRPr lang="en-GB" sz="2000" dirty="0">
              <a:latin typeface="Comic Sans MS" pitchFamily="66" charset="0"/>
            </a:endParaRPr>
          </a:p>
          <a:p>
            <a:endParaRPr lang="en-GB" sz="2000" dirty="0">
              <a:latin typeface="Comic Sans MS" pitchFamily="66" charset="0"/>
            </a:endParaRPr>
          </a:p>
          <a:p>
            <a:endParaRPr lang="en-GB" sz="2000" dirty="0">
              <a:latin typeface="Comic Sans MS" pitchFamily="66" charset="0"/>
            </a:endParaRPr>
          </a:p>
          <a:p>
            <a:endParaRPr lang="en-GB" sz="2000" dirty="0">
              <a:latin typeface="Comic Sans MS" pitchFamily="66" charset="0"/>
            </a:endParaRPr>
          </a:p>
          <a:p>
            <a:endParaRPr lang="en-GB" sz="2000" dirty="0">
              <a:latin typeface="Comic Sans MS" pitchFamily="66" charset="0"/>
            </a:endParaRPr>
          </a:p>
          <a:p>
            <a:endParaRPr lang="en-GB" sz="2000" dirty="0">
              <a:solidFill>
                <a:schemeClr val="accent6">
                  <a:lumMod val="75000"/>
                </a:schemeClr>
              </a:solidFill>
              <a:latin typeface="Comic Sans MS" pitchFamily="66" charset="0"/>
            </a:endParaRPr>
          </a:p>
          <a:p>
            <a:r>
              <a:rPr lang="en-GB" sz="2400" dirty="0">
                <a:solidFill>
                  <a:schemeClr val="accent6">
                    <a:lumMod val="75000"/>
                  </a:schemeClr>
                </a:solidFill>
                <a:latin typeface="Comic Sans MS" pitchFamily="66" charset="0"/>
              </a:rPr>
              <a:t>Then choose to complete either the Level E challenge, </a:t>
            </a:r>
            <a:r>
              <a:rPr lang="en-GB" sz="2400" dirty="0">
                <a:latin typeface="Comic Sans MS" pitchFamily="66" charset="0"/>
              </a:rPr>
              <a:t> </a:t>
            </a:r>
          </a:p>
          <a:p>
            <a:r>
              <a:rPr lang="en-GB" sz="2400" dirty="0">
                <a:solidFill>
                  <a:schemeClr val="accent3">
                    <a:lumMod val="75000"/>
                  </a:schemeClr>
                </a:solidFill>
                <a:latin typeface="Comic Sans MS" pitchFamily="66" charset="0"/>
              </a:rPr>
              <a:t>or the Level D mega challenge.</a:t>
            </a:r>
            <a:endParaRPr lang="en-GB" sz="2400" dirty="0">
              <a:solidFill>
                <a:schemeClr val="tx1">
                  <a:lumMod val="95000"/>
                  <a:lumOff val="5000"/>
                </a:schemeClr>
              </a:solidFill>
              <a:latin typeface="Comic Sans MS" pitchFamily="66" charset="0"/>
            </a:endParaRPr>
          </a:p>
        </p:txBody>
      </p:sp>
      <p:sp>
        <p:nvSpPr>
          <p:cNvPr id="7" name="Rectangle 6"/>
          <p:cNvSpPr/>
          <p:nvPr/>
        </p:nvSpPr>
        <p:spPr>
          <a:xfrm>
            <a:off x="1041660" y="209058"/>
            <a:ext cx="7534584" cy="461665"/>
          </a:xfrm>
          <a:prstGeom prst="rect">
            <a:avLst/>
          </a:prstGeom>
        </p:spPr>
        <p:txBody>
          <a:bodyPr wrap="square">
            <a:spAutoFit/>
          </a:bodyPr>
          <a:lstStyle/>
          <a:p>
            <a:r>
              <a:rPr lang="en-GB" sz="2400" u="sng" dirty="0">
                <a:solidFill>
                  <a:srgbClr val="002060"/>
                </a:solidFill>
                <a:latin typeface="Comic Sans MS" pitchFamily="66" charset="0"/>
              </a:rPr>
              <a:t>How can we protect ourselves against unsafe sex?</a:t>
            </a:r>
          </a:p>
        </p:txBody>
      </p:sp>
      <p:graphicFrame>
        <p:nvGraphicFramePr>
          <p:cNvPr id="2" name="Table 1"/>
          <p:cNvGraphicFramePr>
            <a:graphicFrameLocks noGrp="1"/>
          </p:cNvGraphicFramePr>
          <p:nvPr>
            <p:extLst>
              <p:ext uri="{D42A27DB-BD31-4B8C-83A1-F6EECF244321}">
                <p14:modId xmlns:p14="http://schemas.microsoft.com/office/powerpoint/2010/main" val="2810906779"/>
              </p:ext>
            </p:extLst>
          </p:nvPr>
        </p:nvGraphicFramePr>
        <p:xfrm>
          <a:off x="1524000" y="1219200"/>
          <a:ext cx="5875408" cy="4419600"/>
        </p:xfrm>
        <a:graphic>
          <a:graphicData uri="http://schemas.openxmlformats.org/drawingml/2006/table">
            <a:tbl>
              <a:tblPr firstRow="1" firstCol="1" bandRow="1"/>
              <a:tblGrid>
                <a:gridCol w="1958046">
                  <a:extLst>
                    <a:ext uri="{9D8B030D-6E8A-4147-A177-3AD203B41FA5}">
                      <a16:colId xmlns:a16="http://schemas.microsoft.com/office/drawing/2014/main" val="20000"/>
                    </a:ext>
                  </a:extLst>
                </a:gridCol>
                <a:gridCol w="1928154">
                  <a:extLst>
                    <a:ext uri="{9D8B030D-6E8A-4147-A177-3AD203B41FA5}">
                      <a16:colId xmlns:a16="http://schemas.microsoft.com/office/drawing/2014/main" val="20001"/>
                    </a:ext>
                  </a:extLst>
                </a:gridCol>
                <a:gridCol w="1989208">
                  <a:extLst>
                    <a:ext uri="{9D8B030D-6E8A-4147-A177-3AD203B41FA5}">
                      <a16:colId xmlns:a16="http://schemas.microsoft.com/office/drawing/2014/main" val="20002"/>
                    </a:ext>
                  </a:extLst>
                </a:gridCol>
              </a:tblGrid>
              <a:tr h="2454844">
                <a:tc>
                  <a:txBody>
                    <a:bodyPr/>
                    <a:lstStyle/>
                    <a:p>
                      <a:pPr algn="l">
                        <a:lnSpc>
                          <a:spcPct val="115000"/>
                        </a:lnSpc>
                        <a:spcAft>
                          <a:spcPts val="0"/>
                        </a:spcAft>
                      </a:pPr>
                      <a:r>
                        <a:rPr lang="en-GB" sz="1100" dirty="0">
                          <a:effectLst/>
                          <a:latin typeface="Comic Sans MS"/>
                          <a:ea typeface="Calibri"/>
                          <a:cs typeface="Times New Roman"/>
                        </a:rPr>
                        <a:t>A) A man and a woman who have sexual feelings for each other find that when they spend time together their bodies act in different ways.</a:t>
                      </a:r>
                      <a:r>
                        <a:rPr lang="en-GB" sz="1100" dirty="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100">
                          <a:effectLst/>
                          <a:latin typeface="Comic Sans MS"/>
                          <a:ea typeface="Calibri"/>
                          <a:cs typeface="Times New Roman"/>
                        </a:rPr>
                        <a:t>B) The sperm buries itself into the egg and together they create an embryo. This will grow into a baby.</a:t>
                      </a:r>
                      <a:endParaRPr lang="en-GB" sz="1100">
                        <a:effectLst/>
                        <a:latin typeface="Calibri"/>
                        <a:ea typeface="Calibri"/>
                        <a:cs typeface="Times New Roman"/>
                      </a:endParaRPr>
                    </a:p>
                    <a:p>
                      <a:pPr algn="l">
                        <a:lnSpc>
                          <a:spcPct val="115000"/>
                        </a:lnSpc>
                        <a:spcAft>
                          <a:spcPts val="0"/>
                        </a:spcAft>
                      </a:pPr>
                      <a:r>
                        <a:rPr lang="en-GB" sz="1100">
                          <a:effectLst/>
                          <a:latin typeface="Comic Sans MS"/>
                          <a:ea typeface="Calibri"/>
                          <a:cs typeface="Times New Roman"/>
                        </a:rPr>
                        <a:t>The sperm and the egg have carried genetic information about what the new baby will be like, e.g. if both parents have black hair, it’s very likely the new baby will too.  </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100">
                          <a:effectLst/>
                          <a:latin typeface="Comic Sans MS"/>
                          <a:ea typeface="Calibri"/>
                          <a:cs typeface="Times New Roman"/>
                        </a:rPr>
                        <a:t>C) After nine months of it growing inside her, the woman then pushes the baby out of her vagina and ‘gives birth’ to it.</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964756">
                <a:tc>
                  <a:txBody>
                    <a:bodyPr/>
                    <a:lstStyle/>
                    <a:p>
                      <a:pPr algn="l">
                        <a:lnSpc>
                          <a:spcPct val="115000"/>
                        </a:lnSpc>
                        <a:spcAft>
                          <a:spcPts val="0"/>
                        </a:spcAft>
                      </a:pPr>
                      <a:r>
                        <a:rPr lang="en-GB" sz="1100">
                          <a:effectLst/>
                          <a:latin typeface="Comic Sans MS"/>
                          <a:ea typeface="Calibri"/>
                          <a:cs typeface="Times New Roman"/>
                        </a:rPr>
                        <a:t>D) The sperm which looks like this:</a:t>
                      </a:r>
                      <a:endParaRPr lang="en-GB" sz="1100">
                        <a:effectLst/>
                        <a:latin typeface="Calibri"/>
                        <a:ea typeface="Calibri"/>
                        <a:cs typeface="Times New Roman"/>
                      </a:endParaRPr>
                    </a:p>
                    <a:p>
                      <a:pPr algn="l">
                        <a:lnSpc>
                          <a:spcPct val="115000"/>
                        </a:lnSpc>
                        <a:spcAft>
                          <a:spcPts val="0"/>
                        </a:spcAft>
                      </a:pPr>
                      <a:r>
                        <a:rPr lang="en-GB" sz="1100">
                          <a:effectLst/>
                          <a:latin typeface="Comic Sans MS"/>
                          <a:ea typeface="Calibri"/>
                          <a:cs typeface="Times New Roman"/>
                        </a:rPr>
                        <a:t> </a:t>
                      </a:r>
                      <a:endParaRPr lang="en-GB" sz="1100">
                        <a:effectLst/>
                        <a:latin typeface="Calibri"/>
                        <a:ea typeface="Calibri"/>
                        <a:cs typeface="Times New Roman"/>
                      </a:endParaRPr>
                    </a:p>
                    <a:p>
                      <a:pPr algn="l">
                        <a:lnSpc>
                          <a:spcPct val="115000"/>
                        </a:lnSpc>
                        <a:spcAft>
                          <a:spcPts val="0"/>
                        </a:spcAft>
                      </a:pPr>
                      <a:r>
                        <a:rPr lang="en-GB" sz="1100">
                          <a:effectLst/>
                          <a:latin typeface="Comic Sans MS"/>
                          <a:ea typeface="Calibri"/>
                          <a:cs typeface="Times New Roman"/>
                        </a:rPr>
                        <a:t> </a:t>
                      </a:r>
                      <a:endParaRPr lang="en-GB" sz="1100">
                        <a:effectLst/>
                        <a:latin typeface="Calibri"/>
                        <a:ea typeface="Calibri"/>
                        <a:cs typeface="Times New Roman"/>
                      </a:endParaRPr>
                    </a:p>
                    <a:p>
                      <a:pPr algn="l">
                        <a:lnSpc>
                          <a:spcPct val="115000"/>
                        </a:lnSpc>
                        <a:spcAft>
                          <a:spcPts val="0"/>
                        </a:spcAft>
                      </a:pPr>
                      <a:r>
                        <a:rPr lang="en-GB" sz="1100">
                          <a:effectLst/>
                          <a:latin typeface="Comic Sans MS"/>
                          <a:ea typeface="Calibri"/>
                          <a:cs typeface="Times New Roman"/>
                        </a:rPr>
                        <a:t>will then swim inside the woman’s fallopian tube until it meets an egg which looks like this:</a:t>
                      </a:r>
                      <a:endParaRPr lang="en-GB" sz="1100">
                        <a:effectLst/>
                        <a:latin typeface="Calibri"/>
                        <a:ea typeface="Calibri"/>
                        <a:cs typeface="Times New Roman"/>
                      </a:endParaRPr>
                    </a:p>
                    <a:p>
                      <a:pPr algn="l">
                        <a:lnSpc>
                          <a:spcPct val="115000"/>
                        </a:lnSpc>
                        <a:spcAft>
                          <a:spcPts val="0"/>
                        </a:spcAft>
                      </a:pPr>
                      <a:r>
                        <a:rPr lang="en-GB" sz="1100">
                          <a:effectLst/>
                          <a:latin typeface="Comic Sans MS"/>
                          <a:ea typeface="Calibri"/>
                          <a:cs typeface="Times New Roman"/>
                        </a:rPr>
                        <a:t> </a:t>
                      </a:r>
                      <a:endParaRPr lang="en-GB" sz="1100">
                        <a:effectLst/>
                        <a:latin typeface="Calibri"/>
                        <a:ea typeface="Calibri"/>
                        <a:cs typeface="Times New Roman"/>
                      </a:endParaRPr>
                    </a:p>
                    <a:p>
                      <a:pPr algn="l">
                        <a:lnSpc>
                          <a:spcPct val="115000"/>
                        </a:lnSpc>
                        <a:spcAft>
                          <a:spcPts val="0"/>
                        </a:spcAft>
                      </a:pPr>
                      <a:r>
                        <a:rPr lang="en-GB" sz="1100">
                          <a:effectLst/>
                          <a:latin typeface="Comic Sans MS"/>
                          <a:ea typeface="Calibri"/>
                          <a:cs typeface="Times New Roman"/>
                        </a:rPr>
                        <a:t> </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100" dirty="0">
                          <a:effectLst/>
                          <a:latin typeface="Comic Sans MS"/>
                          <a:ea typeface="Calibri"/>
                          <a:cs typeface="Times New Roman"/>
                        </a:rPr>
                        <a:t>E) The man then puts his penis into the woman’s vagina and moves it in and out a lot. This gives both people sexual pleasure. At the height of this pleasure, a substance called ‘sperm’ will come out of the man’s penis and into the woman’s vagina.</a:t>
                      </a:r>
                      <a:endParaRPr lang="en-GB"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100" dirty="0">
                          <a:effectLst/>
                          <a:latin typeface="Comic Sans MS"/>
                          <a:ea typeface="Calibri"/>
                          <a:cs typeface="Times New Roman"/>
                        </a:rPr>
                        <a:t>F) As the woman’s body prepares for sexual intercourse, her vagina gets wetter to make it easier for the man to put his penis in. The man’s penis gets harder, so it is easier to insert into the woman’s vagina.</a:t>
                      </a:r>
                      <a:endParaRPr lang="en-GB"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pic>
        <p:nvPicPr>
          <p:cNvPr id="1028" name="Picture 1" descr="http://whatthehealthmag.files.wordpress.com/2010/12/laptop-use-sperm-qualit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27980" y="3906640"/>
            <a:ext cx="647700" cy="48577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2" descr="http://t0.gstatic.com/images?q=tbn:ANd9GcTELOzsMvghUKRPLLF57dBRhjblOkqqGUjCcNkv00dCQrhnU7w3FQ"/>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89905" y="5120540"/>
            <a:ext cx="485775" cy="48577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3" descr="http://www.uamshealth.com/upload/images/Clinics/Womens%20Health/mother-newborn-uam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38800" y="2590800"/>
            <a:ext cx="1381945"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2297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5077" y="3124200"/>
            <a:ext cx="8229600" cy="3170099"/>
          </a:xfrm>
          <a:prstGeom prst="rect">
            <a:avLst/>
          </a:prstGeom>
          <a:noFill/>
        </p:spPr>
        <p:txBody>
          <a:bodyPr wrap="square" rtlCol="0">
            <a:spAutoFit/>
          </a:bodyPr>
          <a:lstStyle/>
          <a:p>
            <a:r>
              <a:rPr lang="en-GB" sz="2000" dirty="0">
                <a:latin typeface="Comic Sans MS" pitchFamily="66" charset="0"/>
              </a:rPr>
              <a:t>Level F – Describe some ways we can protect ourselves against unsafe sex.</a:t>
            </a:r>
          </a:p>
          <a:p>
            <a:endParaRPr lang="en-GB" sz="2000" dirty="0">
              <a:latin typeface="Comic Sans MS" pitchFamily="66" charset="0"/>
            </a:endParaRPr>
          </a:p>
          <a:p>
            <a:r>
              <a:rPr lang="en-GB" sz="2000" dirty="0">
                <a:latin typeface="Comic Sans MS" pitchFamily="66" charset="0"/>
              </a:rPr>
              <a:t>Level E – Explain the pro’s and con’s of particular forms of contraceptives and where the best place would be for a teenager to get advice and contraception.</a:t>
            </a:r>
          </a:p>
          <a:p>
            <a:endParaRPr lang="en-GB" sz="2000" dirty="0">
              <a:latin typeface="Comic Sans MS" pitchFamily="66" charset="0"/>
            </a:endParaRPr>
          </a:p>
          <a:p>
            <a:r>
              <a:rPr lang="en-GB" sz="2000" dirty="0">
                <a:latin typeface="Comic Sans MS" pitchFamily="66" charset="0"/>
              </a:rPr>
              <a:t>Level D – Analyse where the incorrect myths about sex might come from and evaluate which type of contraception is best depending on a person’s circumstances.</a:t>
            </a:r>
            <a:endParaRPr lang="en-GB" dirty="0"/>
          </a:p>
        </p:txBody>
      </p:sp>
      <p:sp>
        <p:nvSpPr>
          <p:cNvPr id="6" name="Rectangle 5"/>
          <p:cNvSpPr/>
          <p:nvPr/>
        </p:nvSpPr>
        <p:spPr>
          <a:xfrm>
            <a:off x="569041" y="1066800"/>
            <a:ext cx="8229600" cy="18287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1041660" y="439891"/>
            <a:ext cx="7534584" cy="461665"/>
          </a:xfrm>
          <a:prstGeom prst="rect">
            <a:avLst/>
          </a:prstGeom>
        </p:spPr>
        <p:txBody>
          <a:bodyPr wrap="square">
            <a:spAutoFit/>
          </a:bodyPr>
          <a:lstStyle/>
          <a:p>
            <a:r>
              <a:rPr lang="en-GB" sz="2400" u="sng" dirty="0">
                <a:solidFill>
                  <a:srgbClr val="002060"/>
                </a:solidFill>
                <a:latin typeface="Comic Sans MS" pitchFamily="66" charset="0"/>
              </a:rPr>
              <a:t>How can we protect ourselves against unsafe sex?</a:t>
            </a:r>
          </a:p>
        </p:txBody>
      </p:sp>
      <p:sp>
        <p:nvSpPr>
          <p:cNvPr id="2" name="Rectangle 1"/>
          <p:cNvSpPr/>
          <p:nvPr/>
        </p:nvSpPr>
        <p:spPr>
          <a:xfrm>
            <a:off x="685799" y="1066800"/>
            <a:ext cx="7978877" cy="2185214"/>
          </a:xfrm>
          <a:prstGeom prst="rect">
            <a:avLst/>
          </a:prstGeom>
        </p:spPr>
        <p:txBody>
          <a:bodyPr wrap="square">
            <a:spAutoFit/>
          </a:bodyPr>
          <a:lstStyle/>
          <a:p>
            <a:r>
              <a:rPr lang="en-GB" sz="2000" b="1" dirty="0">
                <a:solidFill>
                  <a:srgbClr val="0070C0"/>
                </a:solidFill>
                <a:latin typeface="Comic Sans MS" pitchFamily="66" charset="0"/>
              </a:rPr>
              <a:t>Key words – </a:t>
            </a:r>
          </a:p>
          <a:p>
            <a:r>
              <a:rPr lang="en-GB" sz="2000" b="1" dirty="0">
                <a:solidFill>
                  <a:srgbClr val="0070C0"/>
                </a:solidFill>
                <a:latin typeface="Comic Sans MS" pitchFamily="66" charset="0"/>
              </a:rPr>
              <a:t>STIs</a:t>
            </a:r>
            <a:r>
              <a:rPr lang="en-GB" sz="2000" dirty="0">
                <a:solidFill>
                  <a:srgbClr val="0070C0"/>
                </a:solidFill>
                <a:latin typeface="Comic Sans MS" pitchFamily="66" charset="0"/>
              </a:rPr>
              <a:t> – Sexually transmitted infections (diseases and illnesses caught by people who have unsafe sex).</a:t>
            </a:r>
          </a:p>
          <a:p>
            <a:r>
              <a:rPr lang="en-GB" sz="2000" b="1" dirty="0">
                <a:solidFill>
                  <a:srgbClr val="0070C0"/>
                </a:solidFill>
                <a:latin typeface="Comic Sans MS" pitchFamily="66" charset="0"/>
              </a:rPr>
              <a:t>Contraceptives </a:t>
            </a:r>
            <a:r>
              <a:rPr lang="en-GB" sz="2000" dirty="0">
                <a:solidFill>
                  <a:srgbClr val="0070C0"/>
                </a:solidFill>
                <a:latin typeface="Comic Sans MS" pitchFamily="66" charset="0"/>
              </a:rPr>
              <a:t>– things you can use to stop getting pregnant  and also prevent catching STIs</a:t>
            </a:r>
          </a:p>
          <a:p>
            <a:endParaRPr lang="en-GB" dirty="0">
              <a:latin typeface="Comic Sans MS" pitchFamily="66" charset="0"/>
            </a:endParaRPr>
          </a:p>
          <a:p>
            <a:endParaRPr lang="en-GB" dirty="0">
              <a:latin typeface="Comic Sans MS" pitchFamily="66" charset="0"/>
            </a:endParaRPr>
          </a:p>
        </p:txBody>
      </p:sp>
    </p:spTree>
    <p:extLst>
      <p:ext uri="{BB962C8B-B14F-4D97-AF65-F5344CB8AC3E}">
        <p14:creationId xmlns:p14="http://schemas.microsoft.com/office/powerpoint/2010/main" val="2893986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52400" y="228600"/>
            <a:ext cx="8991600" cy="7417415"/>
          </a:xfrm>
          <a:prstGeom prst="rect">
            <a:avLst/>
          </a:prstGeom>
        </p:spPr>
        <p:txBody>
          <a:bodyPr wrap="square">
            <a:spAutoFit/>
          </a:bodyPr>
          <a:lstStyle/>
          <a:p>
            <a:endParaRPr lang="en-GB" sz="2000" u="sng" dirty="0">
              <a:solidFill>
                <a:srgbClr val="002060"/>
              </a:solidFill>
              <a:latin typeface="Comic Sans MS" pitchFamily="66" charset="0"/>
            </a:endParaRPr>
          </a:p>
          <a:p>
            <a:r>
              <a:rPr lang="en-GB" sz="2000" dirty="0">
                <a:solidFill>
                  <a:srgbClr val="002060"/>
                </a:solidFill>
                <a:latin typeface="Comic Sans MS" pitchFamily="66" charset="0"/>
              </a:rPr>
              <a:t>Places you can get advice on 		myths people have about sex</a:t>
            </a:r>
          </a:p>
          <a:p>
            <a:r>
              <a:rPr lang="en-GB" sz="2000" dirty="0">
                <a:solidFill>
                  <a:srgbClr val="002060"/>
                </a:solidFill>
                <a:latin typeface="Comic Sans MS" pitchFamily="66" charset="0"/>
              </a:rPr>
              <a:t>contraception						</a:t>
            </a:r>
            <a:endParaRPr lang="en-GB" sz="2000" u="sng" dirty="0">
              <a:solidFill>
                <a:srgbClr val="002060"/>
              </a:solidFill>
              <a:latin typeface="Comic Sans MS" pitchFamily="66" charset="0"/>
            </a:endParaRPr>
          </a:p>
          <a:p>
            <a:endParaRPr lang="en-GB" sz="2000" u="sng" dirty="0">
              <a:solidFill>
                <a:srgbClr val="002060"/>
              </a:solidFill>
              <a:latin typeface="Comic Sans MS" pitchFamily="66" charset="0"/>
            </a:endParaRPr>
          </a:p>
          <a:p>
            <a:endParaRPr lang="en-GB" sz="2000" u="sng" dirty="0">
              <a:solidFill>
                <a:srgbClr val="002060"/>
              </a:solidFill>
              <a:latin typeface="Comic Sans MS" pitchFamily="66" charset="0"/>
            </a:endParaRPr>
          </a:p>
          <a:p>
            <a:endParaRPr lang="en-GB" sz="2000" u="sng" dirty="0">
              <a:solidFill>
                <a:srgbClr val="002060"/>
              </a:solidFill>
              <a:latin typeface="Comic Sans MS" pitchFamily="66" charset="0"/>
            </a:endParaRPr>
          </a:p>
          <a:p>
            <a:endParaRPr lang="en-GB" sz="2000" u="sng" dirty="0">
              <a:solidFill>
                <a:srgbClr val="002060"/>
              </a:solidFill>
              <a:latin typeface="Comic Sans MS" pitchFamily="66" charset="0"/>
            </a:endParaRPr>
          </a:p>
          <a:p>
            <a:endParaRPr lang="en-GB" sz="2000" u="sng" dirty="0">
              <a:solidFill>
                <a:srgbClr val="002060"/>
              </a:solidFill>
              <a:latin typeface="Comic Sans MS" pitchFamily="66" charset="0"/>
              <a:hlinkClick r:id="rId2"/>
            </a:endParaRPr>
          </a:p>
          <a:p>
            <a:endParaRPr lang="en-GB" sz="2000" u="sng" dirty="0">
              <a:solidFill>
                <a:srgbClr val="002060"/>
              </a:solidFill>
              <a:latin typeface="Comic Sans MS" pitchFamily="66" charset="0"/>
              <a:hlinkClick r:id="rId2"/>
            </a:endParaRPr>
          </a:p>
          <a:p>
            <a:r>
              <a:rPr lang="en-GB" sz="2000" u="sng">
                <a:solidFill>
                  <a:srgbClr val="002060"/>
                </a:solidFill>
                <a:latin typeface="Comic Sans MS" pitchFamily="66" charset="0"/>
                <a:hlinkClick r:id="rId3"/>
              </a:rPr>
              <a:t>http://www.bbc.co.uk/schools/pshe_and_citizenship/personal_wellbeing/healthy_lifestyles/sexual_health/pages/teenage_pressures_contraception.shtml</a:t>
            </a:r>
            <a:endParaRPr lang="en-GB" sz="2000" u="sng">
              <a:solidFill>
                <a:srgbClr val="002060"/>
              </a:solidFill>
              <a:latin typeface="Comic Sans MS" pitchFamily="66" charset="0"/>
            </a:endParaRPr>
          </a:p>
          <a:p>
            <a:endParaRPr lang="en-GB" sz="2000" u="sng" dirty="0">
              <a:solidFill>
                <a:srgbClr val="002060"/>
              </a:solidFill>
              <a:latin typeface="Comic Sans MS" pitchFamily="66" charset="0"/>
            </a:endParaRPr>
          </a:p>
          <a:p>
            <a:endParaRPr lang="en-GB" sz="2000" dirty="0">
              <a:solidFill>
                <a:srgbClr val="002060"/>
              </a:solidFill>
              <a:latin typeface="Comic Sans MS" pitchFamily="66" charset="0"/>
            </a:endParaRPr>
          </a:p>
          <a:p>
            <a:r>
              <a:rPr lang="en-GB" sz="2000" dirty="0">
                <a:solidFill>
                  <a:schemeClr val="accent6">
                    <a:lumMod val="75000"/>
                  </a:schemeClr>
                </a:solidFill>
                <a:latin typeface="Comic Sans MS" pitchFamily="66" charset="0"/>
              </a:rPr>
              <a:t>Level E – Where would the best place be for a teenager to get advice on contraception and why? </a:t>
            </a:r>
          </a:p>
          <a:p>
            <a:endParaRPr lang="en-GB" sz="2000" dirty="0">
              <a:solidFill>
                <a:srgbClr val="002060"/>
              </a:solidFill>
              <a:latin typeface="Comic Sans MS" pitchFamily="66" charset="0"/>
            </a:endParaRPr>
          </a:p>
          <a:p>
            <a:r>
              <a:rPr lang="en-GB" sz="2000" dirty="0">
                <a:solidFill>
                  <a:schemeClr val="accent3">
                    <a:lumMod val="75000"/>
                  </a:schemeClr>
                </a:solidFill>
                <a:latin typeface="Comic Sans MS" pitchFamily="66" charset="0"/>
              </a:rPr>
              <a:t>Level D – Where do these myths about sex start and why are they so dangerous?</a:t>
            </a:r>
            <a:endParaRPr lang="en-GB" sz="2400" dirty="0">
              <a:solidFill>
                <a:schemeClr val="accent3">
                  <a:lumMod val="75000"/>
                </a:schemeClr>
              </a:solidFill>
              <a:latin typeface="Comic Sans MS" pitchFamily="66" charset="0"/>
            </a:endParaRPr>
          </a:p>
          <a:p>
            <a:endParaRPr lang="en-GB" sz="2400" dirty="0">
              <a:solidFill>
                <a:srgbClr val="002060"/>
              </a:solidFill>
              <a:latin typeface="Comic Sans MS" pitchFamily="66" charset="0"/>
            </a:endParaRPr>
          </a:p>
          <a:p>
            <a:endParaRPr lang="en-GB" sz="2400" dirty="0">
              <a:solidFill>
                <a:srgbClr val="002060"/>
              </a:solidFill>
              <a:latin typeface="Comic Sans MS" pitchFamily="66" charset="0"/>
            </a:endParaRPr>
          </a:p>
          <a:p>
            <a:endParaRPr lang="en-GB" sz="2400" dirty="0">
              <a:solidFill>
                <a:srgbClr val="002060"/>
              </a:solidFill>
              <a:latin typeface="Comic Sans MS" pitchFamily="66" charset="0"/>
            </a:endParaRPr>
          </a:p>
          <a:p>
            <a:endParaRPr lang="en-GB" sz="2400" dirty="0">
              <a:solidFill>
                <a:srgbClr val="002060"/>
              </a:solidFill>
              <a:latin typeface="Comic Sans MS" pitchFamily="66" charset="0"/>
            </a:endParaRPr>
          </a:p>
        </p:txBody>
      </p:sp>
      <p:cxnSp>
        <p:nvCxnSpPr>
          <p:cNvPr id="3" name="Straight Connector 2"/>
          <p:cNvCxnSpPr/>
          <p:nvPr/>
        </p:nvCxnSpPr>
        <p:spPr>
          <a:xfrm>
            <a:off x="4071257" y="762000"/>
            <a:ext cx="0" cy="1981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52400" y="1295400"/>
            <a:ext cx="76962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9847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6231" y="0"/>
            <a:ext cx="8229600" cy="3477875"/>
          </a:xfrm>
          <a:prstGeom prst="rect">
            <a:avLst/>
          </a:prstGeom>
          <a:noFill/>
        </p:spPr>
        <p:txBody>
          <a:bodyPr wrap="square" rtlCol="0">
            <a:spAutoFit/>
          </a:bodyPr>
          <a:lstStyle/>
          <a:p>
            <a:r>
              <a:rPr lang="en-GB" sz="2000" dirty="0">
                <a:latin typeface="Comic Sans MS" pitchFamily="66" charset="0"/>
              </a:rPr>
              <a:t>There are descriptions of different contraception methods around the room and pictures of them.</a:t>
            </a:r>
          </a:p>
          <a:p>
            <a:endParaRPr lang="en-GB" sz="2000" dirty="0">
              <a:latin typeface="Comic Sans MS" pitchFamily="66" charset="0"/>
            </a:endParaRPr>
          </a:p>
          <a:p>
            <a:r>
              <a:rPr lang="en-GB" sz="2000" dirty="0">
                <a:latin typeface="Comic Sans MS" pitchFamily="66" charset="0"/>
              </a:rPr>
              <a:t>Complete your table starting at either </a:t>
            </a:r>
            <a:r>
              <a:rPr lang="en-GB" sz="2000" dirty="0">
                <a:solidFill>
                  <a:srgbClr val="FF0000"/>
                </a:solidFill>
                <a:latin typeface="Comic Sans MS" pitchFamily="66" charset="0"/>
              </a:rPr>
              <a:t>challenging</a:t>
            </a:r>
            <a:r>
              <a:rPr lang="en-GB" sz="2000" dirty="0">
                <a:latin typeface="Comic Sans MS" pitchFamily="66" charset="0"/>
              </a:rPr>
              <a:t>, </a:t>
            </a:r>
            <a:r>
              <a:rPr lang="en-GB" sz="2000" dirty="0">
                <a:solidFill>
                  <a:schemeClr val="accent6">
                    <a:lumMod val="75000"/>
                  </a:schemeClr>
                </a:solidFill>
                <a:latin typeface="Comic Sans MS" pitchFamily="66" charset="0"/>
              </a:rPr>
              <a:t>more challenging </a:t>
            </a:r>
            <a:r>
              <a:rPr lang="en-GB" sz="2000" dirty="0">
                <a:latin typeface="Comic Sans MS" pitchFamily="66" charset="0"/>
              </a:rPr>
              <a:t>or </a:t>
            </a:r>
            <a:r>
              <a:rPr lang="en-GB" sz="2000" dirty="0">
                <a:solidFill>
                  <a:schemeClr val="accent3">
                    <a:lumMod val="75000"/>
                  </a:schemeClr>
                </a:solidFill>
                <a:latin typeface="Comic Sans MS" pitchFamily="66" charset="0"/>
              </a:rPr>
              <a:t>super challenging </a:t>
            </a:r>
            <a:r>
              <a:rPr lang="en-GB" sz="2000" dirty="0">
                <a:latin typeface="Comic Sans MS" pitchFamily="66" charset="0"/>
              </a:rPr>
              <a:t>and sketch a drawing of each type of contraception.  You can then feedback to the people who did different ones to you.</a:t>
            </a:r>
          </a:p>
          <a:p>
            <a:endParaRPr lang="en-GB" sz="2000" dirty="0"/>
          </a:p>
          <a:p>
            <a:r>
              <a:rPr lang="en-GB" sz="2000" dirty="0">
                <a:solidFill>
                  <a:srgbClr val="7030A0"/>
                </a:solidFill>
                <a:latin typeface="Comic Sans MS" pitchFamily="66" charset="0"/>
              </a:rPr>
              <a:t>When you return to your seats your teacher will show you some real-life examples of the types of contraception we have been learning about.</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0" y="3352800"/>
            <a:ext cx="2786062" cy="3303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2487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5077" y="3124200"/>
            <a:ext cx="8229600" cy="3170099"/>
          </a:xfrm>
          <a:prstGeom prst="rect">
            <a:avLst/>
          </a:prstGeom>
          <a:noFill/>
        </p:spPr>
        <p:txBody>
          <a:bodyPr wrap="square" rtlCol="0">
            <a:spAutoFit/>
          </a:bodyPr>
          <a:lstStyle/>
          <a:p>
            <a:r>
              <a:rPr lang="en-GB" sz="2000" dirty="0">
                <a:latin typeface="Comic Sans MS" pitchFamily="66" charset="0"/>
              </a:rPr>
              <a:t>Level F – Describe some ways we can protect ourselves against unsafe sex.</a:t>
            </a:r>
          </a:p>
          <a:p>
            <a:endParaRPr lang="en-GB" sz="2000" dirty="0">
              <a:latin typeface="Comic Sans MS" pitchFamily="66" charset="0"/>
            </a:endParaRPr>
          </a:p>
          <a:p>
            <a:r>
              <a:rPr lang="en-GB" sz="2000" dirty="0">
                <a:latin typeface="Comic Sans MS" pitchFamily="66" charset="0"/>
              </a:rPr>
              <a:t>Level E – Explain the pro’s and con’s of particular forms of contraceptives and where the best place would be for a teenager to get advice and contraception.</a:t>
            </a:r>
          </a:p>
          <a:p>
            <a:endParaRPr lang="en-GB" sz="2000" dirty="0">
              <a:latin typeface="Comic Sans MS" pitchFamily="66" charset="0"/>
            </a:endParaRPr>
          </a:p>
          <a:p>
            <a:r>
              <a:rPr lang="en-GB" sz="2000">
                <a:latin typeface="Comic Sans MS" pitchFamily="66" charset="0"/>
              </a:rPr>
              <a:t>Level D </a:t>
            </a:r>
            <a:r>
              <a:rPr lang="en-GB" sz="2000" dirty="0">
                <a:latin typeface="Comic Sans MS" pitchFamily="66" charset="0"/>
              </a:rPr>
              <a:t>– Analyse where the incorrect myths about sex might come from and evaluate which type of contraception is best depending on a person’s circumstances.</a:t>
            </a:r>
            <a:endParaRPr lang="en-GB" dirty="0"/>
          </a:p>
        </p:txBody>
      </p:sp>
      <p:sp>
        <p:nvSpPr>
          <p:cNvPr id="6" name="Rectangle 5"/>
          <p:cNvSpPr/>
          <p:nvPr/>
        </p:nvSpPr>
        <p:spPr>
          <a:xfrm>
            <a:off x="569041" y="1066800"/>
            <a:ext cx="8229600" cy="18287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1041660" y="439891"/>
            <a:ext cx="7534584" cy="461665"/>
          </a:xfrm>
          <a:prstGeom prst="rect">
            <a:avLst/>
          </a:prstGeom>
        </p:spPr>
        <p:txBody>
          <a:bodyPr wrap="square">
            <a:spAutoFit/>
          </a:bodyPr>
          <a:lstStyle/>
          <a:p>
            <a:r>
              <a:rPr lang="en-GB" sz="2400" u="sng" dirty="0">
                <a:solidFill>
                  <a:srgbClr val="002060"/>
                </a:solidFill>
                <a:latin typeface="Comic Sans MS" pitchFamily="66" charset="0"/>
              </a:rPr>
              <a:t>How can we protect ourselves against unsafe sex?</a:t>
            </a:r>
          </a:p>
        </p:txBody>
      </p:sp>
      <p:sp>
        <p:nvSpPr>
          <p:cNvPr id="2" name="Rectangle 1"/>
          <p:cNvSpPr/>
          <p:nvPr/>
        </p:nvSpPr>
        <p:spPr>
          <a:xfrm>
            <a:off x="685799" y="1066800"/>
            <a:ext cx="7978877" cy="2185214"/>
          </a:xfrm>
          <a:prstGeom prst="rect">
            <a:avLst/>
          </a:prstGeom>
        </p:spPr>
        <p:txBody>
          <a:bodyPr wrap="square">
            <a:spAutoFit/>
          </a:bodyPr>
          <a:lstStyle/>
          <a:p>
            <a:r>
              <a:rPr lang="en-GB" sz="2000" b="1" dirty="0">
                <a:solidFill>
                  <a:srgbClr val="0070C0"/>
                </a:solidFill>
                <a:latin typeface="Comic Sans MS" pitchFamily="66" charset="0"/>
              </a:rPr>
              <a:t>Key words – </a:t>
            </a:r>
          </a:p>
          <a:p>
            <a:r>
              <a:rPr lang="en-GB" sz="2000" b="1" dirty="0">
                <a:solidFill>
                  <a:srgbClr val="0070C0"/>
                </a:solidFill>
                <a:latin typeface="Comic Sans MS" pitchFamily="66" charset="0"/>
              </a:rPr>
              <a:t>STIs</a:t>
            </a:r>
            <a:r>
              <a:rPr lang="en-GB" sz="2000" dirty="0">
                <a:solidFill>
                  <a:srgbClr val="0070C0"/>
                </a:solidFill>
                <a:latin typeface="Comic Sans MS" pitchFamily="66" charset="0"/>
              </a:rPr>
              <a:t> – Sexually transmitted infections (diseases and illnesses caught by people who have unsafe sex).</a:t>
            </a:r>
          </a:p>
          <a:p>
            <a:r>
              <a:rPr lang="en-GB" sz="2000" b="1" dirty="0">
                <a:solidFill>
                  <a:srgbClr val="0070C0"/>
                </a:solidFill>
                <a:latin typeface="Comic Sans MS" pitchFamily="66" charset="0"/>
              </a:rPr>
              <a:t>Contraceptives </a:t>
            </a:r>
            <a:r>
              <a:rPr lang="en-GB" sz="2000" dirty="0">
                <a:solidFill>
                  <a:srgbClr val="0070C0"/>
                </a:solidFill>
                <a:latin typeface="Comic Sans MS" pitchFamily="66" charset="0"/>
              </a:rPr>
              <a:t>– things you can use to stop getting pregnant  and also prevent catching STIs</a:t>
            </a:r>
          </a:p>
          <a:p>
            <a:endParaRPr lang="en-GB" dirty="0">
              <a:latin typeface="Comic Sans MS" pitchFamily="66" charset="0"/>
            </a:endParaRPr>
          </a:p>
          <a:p>
            <a:endParaRPr lang="en-GB" dirty="0">
              <a:latin typeface="Comic Sans MS" pitchFamily="66" charset="0"/>
            </a:endParaRPr>
          </a:p>
        </p:txBody>
      </p:sp>
    </p:spTree>
    <p:extLst>
      <p:ext uri="{BB962C8B-B14F-4D97-AF65-F5344CB8AC3E}">
        <p14:creationId xmlns:p14="http://schemas.microsoft.com/office/powerpoint/2010/main" val="3145526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GB" dirty="0">
                <a:solidFill>
                  <a:srgbClr val="7030A0"/>
                </a:solidFill>
                <a:latin typeface="Comic Sans MS" pitchFamily="66" charset="0"/>
              </a:rPr>
              <a:t>Plenary</a:t>
            </a:r>
          </a:p>
          <a:p>
            <a:pPr marL="0" indent="0">
              <a:buNone/>
            </a:pPr>
            <a:r>
              <a:rPr lang="en-GB" sz="2800" dirty="0">
                <a:latin typeface="Comic Sans MS" pitchFamily="66" charset="0"/>
              </a:rPr>
              <a:t>Pieces of advice –</a:t>
            </a:r>
          </a:p>
          <a:p>
            <a:pPr marL="0" indent="0">
              <a:buNone/>
            </a:pPr>
            <a:endParaRPr lang="en-GB" sz="2800" dirty="0">
              <a:latin typeface="Comic Sans MS" pitchFamily="66" charset="0"/>
            </a:endParaRPr>
          </a:p>
          <a:p>
            <a:pPr marL="0" indent="0">
              <a:buNone/>
            </a:pPr>
            <a:r>
              <a:rPr lang="en-GB" sz="2800" dirty="0">
                <a:latin typeface="Comic Sans MS" pitchFamily="66" charset="0"/>
              </a:rPr>
              <a:t>What </a:t>
            </a:r>
            <a:r>
              <a:rPr lang="en-GB" sz="2800" dirty="0">
                <a:solidFill>
                  <a:srgbClr val="7030A0"/>
                </a:solidFill>
                <a:latin typeface="Comic Sans MS" pitchFamily="66" charset="0"/>
              </a:rPr>
              <a:t>three </a:t>
            </a:r>
            <a:r>
              <a:rPr lang="en-GB" sz="2800" dirty="0">
                <a:latin typeface="Comic Sans MS" pitchFamily="66" charset="0"/>
              </a:rPr>
              <a:t>pieces of advices would you give a teenager who was planning on having sex for the first time?</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19400" y="3657600"/>
            <a:ext cx="2286000" cy="2710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0" y="3657600"/>
            <a:ext cx="1903341" cy="1257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421451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TotalTime>
  <Words>597</Words>
  <Application>Microsoft Office PowerPoint</Application>
  <PresentationFormat>On-screen Show (4:3)</PresentationFormat>
  <Paragraphs>75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Comic Sans MS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lappytoppy</dc:creator>
  <cp:lastModifiedBy>Paul Wassell</cp:lastModifiedBy>
  <cp:revision>66</cp:revision>
  <dcterms:created xsi:type="dcterms:W3CDTF">2006-08-16T00:00:00Z</dcterms:created>
  <dcterms:modified xsi:type="dcterms:W3CDTF">2017-06-05T17:56:54Z</dcterms:modified>
</cp:coreProperties>
</file>