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4" r:id="rId9"/>
    <p:sldId id="263" r:id="rId10"/>
    <p:sldId id="265" r:id="rId11"/>
    <p:sldId id="268" r:id="rId12"/>
    <p:sldId id="266"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13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7C8517-E3D4-4C1F-A7D8-FDD773BCE0B7}" type="datetimeFigureOut">
              <a:rPr lang="en-US" smtClean="0"/>
              <a:pPr/>
              <a:t>6/15/2011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7C8517-E3D4-4C1F-A7D8-FDD773BCE0B7}" type="datetimeFigureOut">
              <a:rPr lang="en-US" smtClean="0"/>
              <a:pPr/>
              <a:t>6/15/2011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7C8517-E3D4-4C1F-A7D8-FDD773BCE0B7}" type="datetimeFigureOut">
              <a:rPr lang="en-US" smtClean="0"/>
              <a:pPr/>
              <a:t>6/15/2011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7C8517-E3D4-4C1F-A7D8-FDD773BCE0B7}" type="datetimeFigureOut">
              <a:rPr lang="en-US" smtClean="0"/>
              <a:pPr/>
              <a:t>6/15/2011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7C8517-E3D4-4C1F-A7D8-FDD773BCE0B7}" type="datetimeFigureOut">
              <a:rPr lang="en-US" smtClean="0"/>
              <a:pPr/>
              <a:t>6/15/2011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7C8517-E3D4-4C1F-A7D8-FDD773BCE0B7}" type="datetimeFigureOut">
              <a:rPr lang="en-US" smtClean="0"/>
              <a:pPr/>
              <a:t>6/15/2011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7C8517-E3D4-4C1F-A7D8-FDD773BCE0B7}" type="datetimeFigureOut">
              <a:rPr lang="en-US" smtClean="0"/>
              <a:pPr/>
              <a:t>6/15/2011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7C8517-E3D4-4C1F-A7D8-FDD773BCE0B7}" type="datetimeFigureOut">
              <a:rPr lang="en-US" smtClean="0"/>
              <a:pPr/>
              <a:t>6/15/2011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8517-E3D4-4C1F-A7D8-FDD773BCE0B7}" type="datetimeFigureOut">
              <a:rPr lang="en-US" smtClean="0"/>
              <a:pPr/>
              <a:t>6/15/2011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C8517-E3D4-4C1F-A7D8-FDD773BCE0B7}" type="datetimeFigureOut">
              <a:rPr lang="en-US" smtClean="0"/>
              <a:pPr/>
              <a:t>6/15/2011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C8517-E3D4-4C1F-A7D8-FDD773BCE0B7}" type="datetimeFigureOut">
              <a:rPr lang="en-US" smtClean="0"/>
              <a:pPr/>
              <a:t>6/15/2011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CA1422-1773-4C92-88E0-3E56AEA18EB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8517-E3D4-4C1F-A7D8-FDD773BCE0B7}" type="datetimeFigureOut">
              <a:rPr lang="en-US" smtClean="0"/>
              <a:pPr/>
              <a:t>6/15/2011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A1422-1773-4C92-88E0-3E56AEA18EB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ideos/Advice%20For%20Young%20Girls%20From%20Belle.avi"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file:///C:\Users\PDC_User\Documents\year%2010\Medical%20ethics\Observation-soul\Racist%20Disney.wm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100" name="Picture 4" descr="http://www.imagesdisney.com/images/wallpapers-disney-princess-1024.jpg"/>
          <p:cNvPicPr>
            <a:picLocks noChangeAspect="1" noChangeArrowheads="1"/>
          </p:cNvPicPr>
          <p:nvPr/>
        </p:nvPicPr>
        <p:blipFill>
          <a:blip r:embed="rId2"/>
          <a:srcRect/>
          <a:stretch>
            <a:fillRect/>
          </a:stretch>
        </p:blipFill>
        <p:spPr bwMode="auto">
          <a:xfrm>
            <a:off x="-214346" y="-7259"/>
            <a:ext cx="9358346" cy="6865259"/>
          </a:xfrm>
          <a:prstGeom prst="rect">
            <a:avLst/>
          </a:prstGeom>
          <a:noFill/>
        </p:spPr>
      </p:pic>
      <p:pic>
        <p:nvPicPr>
          <p:cNvPr id="4102" name="Picture 6" descr="http://www.promotionalitemsbuzz.com/wp-content/uploads/2010/02/Disney-Logo.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4357693"/>
            <a:ext cx="5446210" cy="2500307"/>
          </a:xfrm>
          <a:prstGeom prst="rect">
            <a:avLst/>
          </a:prstGeom>
          <a:noFill/>
        </p:spPr>
      </p:pic>
      <p:sp>
        <p:nvSpPr>
          <p:cNvPr id="7" name="TextBox 6"/>
          <p:cNvSpPr txBox="1"/>
          <p:nvPr/>
        </p:nvSpPr>
        <p:spPr>
          <a:xfrm>
            <a:off x="4929190" y="4211122"/>
            <a:ext cx="3714776" cy="2646878"/>
          </a:xfrm>
          <a:prstGeom prst="rect">
            <a:avLst/>
          </a:prstGeom>
          <a:noFill/>
        </p:spPr>
        <p:txBody>
          <a:bodyPr wrap="square" rtlCol="0">
            <a:spAutoFit/>
          </a:bodyPr>
          <a:lstStyle/>
          <a:p>
            <a:r>
              <a:rPr lang="en-GB" sz="16600" dirty="0" smtClean="0"/>
              <a:t>......</a:t>
            </a:r>
            <a:endParaRPr lang="en-GB"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latin typeface="Kristen ITC" pitchFamily="66" charset="0"/>
              </a:rPr>
              <a:t>What’s your reaction?</a:t>
            </a:r>
            <a:endParaRPr lang="en-GB" u="sng" dirty="0">
              <a:latin typeface="Kristen ITC" pitchFamily="66" charset="0"/>
            </a:endParaRPr>
          </a:p>
        </p:txBody>
      </p:sp>
      <p:sp>
        <p:nvSpPr>
          <p:cNvPr id="3" name="Content Placeholder 2"/>
          <p:cNvSpPr>
            <a:spLocks noGrp="1"/>
          </p:cNvSpPr>
          <p:nvPr>
            <p:ph idx="1"/>
          </p:nvPr>
        </p:nvSpPr>
        <p:spPr/>
        <p:txBody>
          <a:bodyPr/>
          <a:lstStyle/>
          <a:p>
            <a:r>
              <a:rPr lang="en-GB" dirty="0" smtClean="0">
                <a:latin typeface="Kristen ITC" pitchFamily="66" charset="0"/>
              </a:rPr>
              <a:t>Whether Disney promotes racist ideas is debatable.</a:t>
            </a:r>
          </a:p>
          <a:p>
            <a:r>
              <a:rPr lang="en-GB" dirty="0" smtClean="0">
                <a:latin typeface="Kristen ITC" pitchFamily="66" charset="0"/>
              </a:rPr>
              <a:t>I will show you some pictures from Disney films or products.</a:t>
            </a:r>
          </a:p>
          <a:p>
            <a:r>
              <a:rPr lang="en-GB" dirty="0" smtClean="0">
                <a:latin typeface="Kristen ITC" pitchFamily="66" charset="0"/>
              </a:rPr>
              <a:t>On your white board you must write if you think it is racist and why.</a:t>
            </a:r>
            <a:endParaRPr lang="en-GB" dirty="0">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4578" name="Picture 2" descr="http://cdn.trendhunterstatic.com/phpthumbnails/11/11296/11296_1_230c.jpeg"/>
          <p:cNvPicPr>
            <a:picLocks noChangeAspect="1" noChangeArrowheads="1"/>
          </p:cNvPicPr>
          <p:nvPr/>
        </p:nvPicPr>
        <p:blipFill>
          <a:blip r:embed="rId2"/>
          <a:srcRect/>
          <a:stretch>
            <a:fillRect/>
          </a:stretch>
        </p:blipFill>
        <p:spPr bwMode="auto">
          <a:xfrm>
            <a:off x="0" y="0"/>
            <a:ext cx="9201178"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2532" name="Picture 4" descr="http://www.robhribar.com/Mickey%20Mouse%20and%20the%20Boy%20Thursday/mmbt03.JPG"/>
          <p:cNvPicPr>
            <a:picLocks noChangeAspect="1" noChangeArrowheads="1"/>
          </p:cNvPicPr>
          <p:nvPr/>
        </p:nvPicPr>
        <p:blipFill>
          <a:blip r:embed="rId2"/>
          <a:srcRect/>
          <a:stretch>
            <a:fillRect/>
          </a:stretch>
        </p:blipFill>
        <p:spPr bwMode="auto">
          <a:xfrm>
            <a:off x="4500562" y="0"/>
            <a:ext cx="4643438" cy="3500438"/>
          </a:xfrm>
          <a:prstGeom prst="rect">
            <a:avLst/>
          </a:prstGeom>
          <a:noFill/>
        </p:spPr>
      </p:pic>
      <p:pic>
        <p:nvPicPr>
          <p:cNvPr id="22534" name="Picture 6" descr="http://www.robhribar.com/Mickey%20Mouse%20and%20the%20Boy%20Thursday/mmbt04.JPG"/>
          <p:cNvPicPr>
            <a:picLocks noChangeAspect="1" noChangeArrowheads="1"/>
          </p:cNvPicPr>
          <p:nvPr/>
        </p:nvPicPr>
        <p:blipFill>
          <a:blip r:embed="rId3"/>
          <a:srcRect/>
          <a:stretch>
            <a:fillRect/>
          </a:stretch>
        </p:blipFill>
        <p:spPr bwMode="auto">
          <a:xfrm>
            <a:off x="0" y="3643314"/>
            <a:ext cx="4500562" cy="3214686"/>
          </a:xfrm>
          <a:prstGeom prst="rect">
            <a:avLst/>
          </a:prstGeom>
          <a:noFill/>
        </p:spPr>
      </p:pic>
      <p:pic>
        <p:nvPicPr>
          <p:cNvPr id="22536" name="Picture 8" descr="http://www.robhribar.com/Mickey%20Mouse%20and%20the%20Boy%20Thursday/mmbt00.JPG"/>
          <p:cNvPicPr>
            <a:picLocks noChangeAspect="1" noChangeArrowheads="1"/>
          </p:cNvPicPr>
          <p:nvPr/>
        </p:nvPicPr>
        <p:blipFill>
          <a:blip r:embed="rId4"/>
          <a:srcRect/>
          <a:stretch>
            <a:fillRect/>
          </a:stretch>
        </p:blipFill>
        <p:spPr bwMode="auto">
          <a:xfrm>
            <a:off x="0" y="0"/>
            <a:ext cx="4357686" cy="3500438"/>
          </a:xfrm>
          <a:prstGeom prst="rect">
            <a:avLst/>
          </a:prstGeom>
          <a:noFill/>
        </p:spPr>
      </p:pic>
      <p:pic>
        <p:nvPicPr>
          <p:cNvPr id="22538" name="Picture 10" descr="http://www.robhribar.com/Mickey%20Mouse%20and%20the%20Boy%20Thursday/mmbt06a.JPG"/>
          <p:cNvPicPr>
            <a:picLocks noChangeAspect="1" noChangeArrowheads="1"/>
          </p:cNvPicPr>
          <p:nvPr/>
        </p:nvPicPr>
        <p:blipFill>
          <a:blip r:embed="rId5"/>
          <a:srcRect/>
          <a:stretch>
            <a:fillRect/>
          </a:stretch>
        </p:blipFill>
        <p:spPr bwMode="auto">
          <a:xfrm>
            <a:off x="4572001" y="3571876"/>
            <a:ext cx="4572000" cy="32861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5602" name="Picture 2" descr="http://cdn.smosh.com/smosh-pit/022011/disney-racist.gif"/>
          <p:cNvPicPr>
            <a:picLocks noChangeAspect="1" noChangeArrowheads="1" noCrop="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6626" name="Picture 2" descr="http://www.ferris.edu/jimcrow/cartoons/allthis.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7650" name="Picture 2" descr="http://img1.ranker.com/list_img/824/98805/full/list.jpg?version=1295307118000"/>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llustrations.greghigh.com/fogofwar_storyboard.jpg"/>
          <p:cNvPicPr>
            <a:picLocks noChangeAspect="1" noChangeArrowheads="1"/>
          </p:cNvPicPr>
          <p:nvPr/>
        </p:nvPicPr>
        <p:blipFill>
          <a:blip r:embed="rId2">
            <a:lum bright="39000"/>
          </a:blip>
          <a:srcRect/>
          <a:stretch>
            <a:fillRect/>
          </a:stretch>
        </p:blipFill>
        <p:spPr bwMode="auto">
          <a:xfrm>
            <a:off x="500034" y="214290"/>
            <a:ext cx="8332548" cy="6286521"/>
          </a:xfrm>
          <a:prstGeom prst="rect">
            <a:avLst/>
          </a:prstGeom>
          <a:noFill/>
        </p:spPr>
      </p:pic>
      <p:sp>
        <p:nvSpPr>
          <p:cNvPr id="2" name="Title 1"/>
          <p:cNvSpPr>
            <a:spLocks noGrp="1"/>
          </p:cNvSpPr>
          <p:nvPr>
            <p:ph type="title"/>
          </p:nvPr>
        </p:nvSpPr>
        <p:spPr/>
        <p:txBody>
          <a:bodyPr/>
          <a:lstStyle/>
          <a:p>
            <a:r>
              <a:rPr lang="en-GB" u="sng" dirty="0" smtClean="0">
                <a:latin typeface="Kristen ITC" pitchFamily="66" charset="0"/>
              </a:rPr>
              <a:t>Disney Storyboard </a:t>
            </a:r>
            <a:endParaRPr lang="en-GB" u="sng" dirty="0">
              <a:latin typeface="Kristen ITC" pitchFamily="66" charset="0"/>
            </a:endParaRPr>
          </a:p>
        </p:txBody>
      </p:sp>
      <p:sp>
        <p:nvSpPr>
          <p:cNvPr id="3" name="Content Placeholder 2"/>
          <p:cNvSpPr>
            <a:spLocks noGrp="1"/>
          </p:cNvSpPr>
          <p:nvPr>
            <p:ph idx="1"/>
          </p:nvPr>
        </p:nvSpPr>
        <p:spPr/>
        <p:txBody>
          <a:bodyPr/>
          <a:lstStyle/>
          <a:p>
            <a:r>
              <a:rPr lang="en-GB" dirty="0" smtClean="0">
                <a:latin typeface="Kristen ITC" pitchFamily="66" charset="0"/>
              </a:rPr>
              <a:t>You must now try to create a Disney film that promotes a positive message about diversity.</a:t>
            </a:r>
          </a:p>
          <a:p>
            <a:r>
              <a:rPr lang="en-GB" dirty="0" smtClean="0">
                <a:latin typeface="Kristen ITC" pitchFamily="66" charset="0"/>
              </a:rPr>
              <a:t>You must create a storyboard that outlines the story and the characters.</a:t>
            </a:r>
          </a:p>
          <a:p>
            <a:r>
              <a:rPr lang="en-GB" dirty="0" smtClean="0">
                <a:latin typeface="Kristen ITC" pitchFamily="66" charset="0"/>
              </a:rPr>
              <a:t>Think about a how your story can still be a Disney film but with a positive message </a:t>
            </a:r>
            <a:endParaRPr lang="en-GB" dirty="0">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images.paraorkut.com/img/funnypics/images/d/disney_princesses-12694.jpg"/>
          <p:cNvPicPr>
            <a:picLocks noChangeAspect="1" noChangeArrowheads="1"/>
          </p:cNvPicPr>
          <p:nvPr/>
        </p:nvPicPr>
        <p:blipFill>
          <a:blip r:embed="rId2"/>
          <a:srcRect/>
          <a:stretch>
            <a:fillRect/>
          </a:stretch>
        </p:blipFill>
        <p:spPr bwMode="auto">
          <a:xfrm>
            <a:off x="0" y="357166"/>
            <a:ext cx="9144000" cy="6500834"/>
          </a:xfrm>
          <a:prstGeom prst="rect">
            <a:avLst/>
          </a:prstGeom>
          <a:noFill/>
        </p:spPr>
      </p:pic>
      <p:sp>
        <p:nvSpPr>
          <p:cNvPr id="5" name="TextBox 4"/>
          <p:cNvSpPr txBox="1"/>
          <p:nvPr/>
        </p:nvSpPr>
        <p:spPr>
          <a:xfrm>
            <a:off x="214282" y="0"/>
            <a:ext cx="8572560" cy="2308324"/>
          </a:xfrm>
          <a:prstGeom prst="rect">
            <a:avLst/>
          </a:prstGeom>
          <a:noFill/>
        </p:spPr>
        <p:txBody>
          <a:bodyPr wrap="square" rtlCol="0">
            <a:spAutoFit/>
          </a:bodyPr>
          <a:lstStyle/>
          <a:p>
            <a:pPr algn="ctr"/>
            <a:r>
              <a:rPr lang="en-GB" sz="7200" b="1" dirty="0" smtClean="0">
                <a:latin typeface="Kristen ITC" pitchFamily="66" charset="0"/>
              </a:rPr>
              <a:t>Not quite what it seems....</a:t>
            </a:r>
            <a:endParaRPr lang="en-GB" sz="7200" b="1" dirty="0">
              <a:latin typeface="Kristen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u="sng" dirty="0" smtClean="0">
                <a:latin typeface="Kristen ITC" pitchFamily="66" charset="0"/>
              </a:rPr>
              <a:t>WALT</a:t>
            </a:r>
            <a:endParaRPr lang="en-GB" u="sng" dirty="0">
              <a:latin typeface="Kristen ITC" pitchFamily="66" charset="0"/>
            </a:endParaRPr>
          </a:p>
        </p:txBody>
      </p:sp>
      <p:sp>
        <p:nvSpPr>
          <p:cNvPr id="5" name="TextBox 4"/>
          <p:cNvSpPr txBox="1"/>
          <p:nvPr/>
        </p:nvSpPr>
        <p:spPr>
          <a:xfrm>
            <a:off x="428596" y="1000108"/>
            <a:ext cx="8358246" cy="2092881"/>
          </a:xfrm>
          <a:prstGeom prst="rect">
            <a:avLst/>
          </a:prstGeom>
          <a:noFill/>
        </p:spPr>
        <p:txBody>
          <a:bodyPr wrap="square" rtlCol="0">
            <a:spAutoFit/>
          </a:bodyPr>
          <a:lstStyle/>
          <a:p>
            <a:pPr>
              <a:buFont typeface="Arial" pitchFamily="34" charset="0"/>
              <a:buChar char="•"/>
            </a:pPr>
            <a:r>
              <a:rPr lang="en-GB" sz="2800" dirty="0" smtClean="0">
                <a:latin typeface="Kristen ITC" pitchFamily="66" charset="0"/>
              </a:rPr>
              <a:t>To consider and debate whether Disney promotes racial stereotypes.</a:t>
            </a:r>
          </a:p>
          <a:p>
            <a:pPr>
              <a:buFont typeface="Arial" pitchFamily="34" charset="0"/>
              <a:buChar char="•"/>
            </a:pPr>
            <a:r>
              <a:rPr lang="en-GB" sz="2800" dirty="0" smtClean="0">
                <a:latin typeface="Kristen ITC" pitchFamily="66" charset="0"/>
              </a:rPr>
              <a:t> To  design our own positive Disney character and storyboard. </a:t>
            </a:r>
          </a:p>
          <a:p>
            <a:endParaRPr lang="en-GB" dirty="0"/>
          </a:p>
        </p:txBody>
      </p:sp>
      <p:pic>
        <p:nvPicPr>
          <p:cNvPr id="6148" name="Picture 4" descr="http://3.bp.blogspot.com/_JD5-n5Cs94k/SxBMZB3QLrI/AAAAAAAAC8Q/g8oAFye5TtI/s1600/6B1Ln.jpg"/>
          <p:cNvPicPr>
            <a:picLocks noChangeAspect="1" noChangeArrowheads="1"/>
          </p:cNvPicPr>
          <p:nvPr/>
        </p:nvPicPr>
        <p:blipFill>
          <a:blip r:embed="rId2"/>
          <a:srcRect/>
          <a:stretch>
            <a:fillRect/>
          </a:stretch>
        </p:blipFill>
        <p:spPr bwMode="auto">
          <a:xfrm>
            <a:off x="3571868" y="2500306"/>
            <a:ext cx="4857784" cy="4099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atomicpopcorn.net/wp-content/uploads/2009/11/MickeyMous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929322" y="2786059"/>
            <a:ext cx="3214678" cy="4071942"/>
          </a:xfrm>
          <a:prstGeom prst="rect">
            <a:avLst/>
          </a:prstGeom>
          <a:noFill/>
        </p:spPr>
      </p:pic>
      <p:sp>
        <p:nvSpPr>
          <p:cNvPr id="2" name="Title 1"/>
          <p:cNvSpPr>
            <a:spLocks noGrp="1"/>
          </p:cNvSpPr>
          <p:nvPr>
            <p:ph type="title"/>
          </p:nvPr>
        </p:nvSpPr>
        <p:spPr/>
        <p:txBody>
          <a:bodyPr>
            <a:noAutofit/>
          </a:bodyPr>
          <a:lstStyle/>
          <a:p>
            <a:r>
              <a:rPr lang="en-GB" sz="3600" u="sng" dirty="0" smtClean="0">
                <a:latin typeface="Kristen ITC" pitchFamily="66" charset="0"/>
              </a:rPr>
              <a:t>Why does Disney get so much criticism?</a:t>
            </a:r>
            <a:endParaRPr lang="en-GB" sz="3600" u="sng" dirty="0">
              <a:latin typeface="Kristen ITC" pitchFamily="66" charset="0"/>
            </a:endParaRPr>
          </a:p>
        </p:txBody>
      </p:sp>
      <p:sp>
        <p:nvSpPr>
          <p:cNvPr id="3" name="Content Placeholder 2"/>
          <p:cNvSpPr>
            <a:spLocks noGrp="1"/>
          </p:cNvSpPr>
          <p:nvPr>
            <p:ph idx="1"/>
          </p:nvPr>
        </p:nvSpPr>
        <p:spPr>
          <a:xfrm>
            <a:off x="500034" y="1428736"/>
            <a:ext cx="6572296" cy="4525963"/>
          </a:xfrm>
        </p:spPr>
        <p:txBody>
          <a:bodyPr/>
          <a:lstStyle/>
          <a:p>
            <a:r>
              <a:rPr lang="en-GB" dirty="0" smtClean="0">
                <a:latin typeface="Kristen ITC" pitchFamily="66" charset="0"/>
              </a:rPr>
              <a:t>Disney has been heavily criticised for many different reasons based around the stories and characters they portray.</a:t>
            </a:r>
          </a:p>
          <a:p>
            <a:r>
              <a:rPr lang="en-GB" dirty="0" smtClean="0">
                <a:latin typeface="Kristen ITC" pitchFamily="66" charset="0"/>
              </a:rPr>
              <a:t>Disney is often criticised for the sexist nature of their films.............</a:t>
            </a:r>
            <a:endParaRPr lang="en-GB" dirty="0">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http://cache2.allpostersimages.com/p/LRG/17/1732/X1E3D00Z/posters/snow-white.jpg"/>
          <p:cNvPicPr>
            <a:picLocks noChangeAspect="1" noChangeArrowheads="1"/>
          </p:cNvPicPr>
          <p:nvPr/>
        </p:nvPicPr>
        <p:blipFill>
          <a:blip r:embed="rId2"/>
          <a:srcRect/>
          <a:stretch>
            <a:fillRect/>
          </a:stretch>
        </p:blipFill>
        <p:spPr bwMode="auto">
          <a:xfrm>
            <a:off x="6334125" y="2571750"/>
            <a:ext cx="2809875" cy="4286250"/>
          </a:xfrm>
          <a:prstGeom prst="rect">
            <a:avLst/>
          </a:prstGeom>
          <a:noFill/>
        </p:spPr>
      </p:pic>
      <p:sp>
        <p:nvSpPr>
          <p:cNvPr id="2" name="Title 1"/>
          <p:cNvSpPr>
            <a:spLocks noGrp="1"/>
          </p:cNvSpPr>
          <p:nvPr>
            <p:ph type="title"/>
          </p:nvPr>
        </p:nvSpPr>
        <p:spPr>
          <a:xfrm>
            <a:off x="428596" y="0"/>
            <a:ext cx="8229600" cy="1143000"/>
          </a:xfrm>
        </p:spPr>
        <p:txBody>
          <a:bodyPr>
            <a:normAutofit/>
          </a:bodyPr>
          <a:lstStyle/>
          <a:p>
            <a:r>
              <a:rPr lang="en-GB" sz="3600" u="sng" dirty="0" smtClean="0">
                <a:latin typeface="Kristen ITC" pitchFamily="66" charset="0"/>
              </a:rPr>
              <a:t>Snow White</a:t>
            </a:r>
            <a:endParaRPr lang="en-GB" sz="3600" u="sng" dirty="0">
              <a:latin typeface="Kristen ITC" pitchFamily="66" charset="0"/>
            </a:endParaRPr>
          </a:p>
        </p:txBody>
      </p:sp>
      <p:sp>
        <p:nvSpPr>
          <p:cNvPr id="3" name="Content Placeholder 2"/>
          <p:cNvSpPr>
            <a:spLocks noGrp="1"/>
          </p:cNvSpPr>
          <p:nvPr>
            <p:ph idx="1"/>
          </p:nvPr>
        </p:nvSpPr>
        <p:spPr>
          <a:xfrm>
            <a:off x="357158" y="2357430"/>
            <a:ext cx="6643734" cy="1543048"/>
          </a:xfrm>
        </p:spPr>
        <p:txBody>
          <a:bodyPr>
            <a:normAutofit fontScale="92500"/>
          </a:bodyPr>
          <a:lstStyle/>
          <a:p>
            <a:pPr algn="ctr">
              <a:buNone/>
            </a:pPr>
            <a:r>
              <a:rPr lang="en-GB" sz="1600" dirty="0" smtClean="0">
                <a:latin typeface="Kristen ITC" pitchFamily="66" charset="0"/>
              </a:rPr>
              <a:t>When Snow White is afraid, she runs away and falls down in tears. When she finds shelter in a dirty little house in the woods, she immediately cleans it from top to bottom. When she lives there, she continues to do the housework: the group of (small) working males who live in the house clearly need a 'mother' to clean for them, so this is Snow White's natural role.</a:t>
            </a:r>
          </a:p>
          <a:p>
            <a:pPr>
              <a:buNone/>
            </a:pPr>
            <a:endParaRPr lang="en-GB" dirty="0"/>
          </a:p>
        </p:txBody>
      </p:sp>
      <p:sp>
        <p:nvSpPr>
          <p:cNvPr id="5" name="Rectangle 4"/>
          <p:cNvSpPr/>
          <p:nvPr/>
        </p:nvSpPr>
        <p:spPr>
          <a:xfrm>
            <a:off x="428596" y="1000108"/>
            <a:ext cx="8072494" cy="1077218"/>
          </a:xfrm>
          <a:prstGeom prst="rect">
            <a:avLst/>
          </a:prstGeom>
        </p:spPr>
        <p:txBody>
          <a:bodyPr wrap="square">
            <a:spAutoFit/>
          </a:bodyPr>
          <a:lstStyle/>
          <a:p>
            <a:r>
              <a:rPr lang="en-GB" sz="1600" dirty="0" smtClean="0">
                <a:latin typeface="Kristen ITC" pitchFamily="66" charset="0"/>
              </a:rPr>
              <a:t>Snow White was the heroine of the first full-length animated film, </a:t>
            </a:r>
            <a:r>
              <a:rPr lang="en-GB" sz="1600" i="1" dirty="0" smtClean="0">
                <a:latin typeface="Kristen ITC" pitchFamily="66" charset="0"/>
              </a:rPr>
              <a:t>Snow White and the Seven Dwarfs</a:t>
            </a:r>
            <a:r>
              <a:rPr lang="en-GB" sz="1600" dirty="0" smtClean="0">
                <a:latin typeface="Kristen ITC" pitchFamily="66" charset="0"/>
              </a:rPr>
              <a:t>, in 1937. Snow White is young, pretty, virginal, sweet-natured and obedient. She doesn't mind housework because she is sure that a rich young man will soon come and take her away. </a:t>
            </a:r>
            <a:endParaRPr lang="en-GB" sz="1600" dirty="0">
              <a:latin typeface="Kristen ITC" pitchFamily="66" charset="0"/>
            </a:endParaRPr>
          </a:p>
        </p:txBody>
      </p:sp>
      <p:pic>
        <p:nvPicPr>
          <p:cNvPr id="17412" name="Picture 4" descr="http://www.beyondhollywood.com/uploads/2010/11/snow-white.jpg"/>
          <p:cNvPicPr>
            <a:picLocks noChangeAspect="1" noChangeArrowheads="1"/>
          </p:cNvPicPr>
          <p:nvPr/>
        </p:nvPicPr>
        <p:blipFill>
          <a:blip r:embed="rId3" cstate="print"/>
          <a:srcRect/>
          <a:stretch>
            <a:fillRect/>
          </a:stretch>
        </p:blipFill>
        <p:spPr bwMode="auto">
          <a:xfrm>
            <a:off x="571472" y="3929066"/>
            <a:ext cx="3571900" cy="2681742"/>
          </a:xfrm>
          <a:prstGeom prst="rect">
            <a:avLst/>
          </a:prstGeom>
          <a:noFill/>
        </p:spPr>
      </p:pic>
      <p:sp>
        <p:nvSpPr>
          <p:cNvPr id="7" name="Rectangle 6"/>
          <p:cNvSpPr/>
          <p:nvPr/>
        </p:nvSpPr>
        <p:spPr>
          <a:xfrm>
            <a:off x="4429124" y="4286256"/>
            <a:ext cx="2857520" cy="1815882"/>
          </a:xfrm>
          <a:prstGeom prst="rect">
            <a:avLst/>
          </a:prstGeom>
        </p:spPr>
        <p:txBody>
          <a:bodyPr wrap="square">
            <a:spAutoFit/>
          </a:bodyPr>
          <a:lstStyle/>
          <a:p>
            <a:r>
              <a:rPr lang="en-GB" sz="1600" dirty="0" smtClean="0">
                <a:latin typeface="Kristen ITC" pitchFamily="66" charset="0"/>
              </a:rPr>
              <a:t>This is typical of Disney's movies. Young women are naturally happy home-makers; they wait (like Snow White in her coma) until a man comes along to give them life. </a:t>
            </a:r>
            <a:endParaRPr lang="en-GB" sz="1600" dirty="0">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GB" sz="3600" u="sng" dirty="0" smtClean="0">
                <a:latin typeface="Kristen ITC" pitchFamily="66" charset="0"/>
              </a:rPr>
              <a:t>The Little Mermaid</a:t>
            </a:r>
            <a:endParaRPr lang="en-GB" sz="3600" u="sng" dirty="0">
              <a:latin typeface="Kristen ITC" pitchFamily="66" charset="0"/>
            </a:endParaRPr>
          </a:p>
        </p:txBody>
      </p:sp>
      <p:sp>
        <p:nvSpPr>
          <p:cNvPr id="3" name="Content Placeholder 2"/>
          <p:cNvSpPr>
            <a:spLocks noGrp="1"/>
          </p:cNvSpPr>
          <p:nvPr>
            <p:ph idx="1"/>
          </p:nvPr>
        </p:nvSpPr>
        <p:spPr>
          <a:xfrm>
            <a:off x="357158" y="1142984"/>
            <a:ext cx="8229600" cy="1900238"/>
          </a:xfrm>
        </p:spPr>
        <p:txBody>
          <a:bodyPr>
            <a:normAutofit/>
          </a:bodyPr>
          <a:lstStyle/>
          <a:p>
            <a:pPr algn="ctr">
              <a:buNone/>
            </a:pPr>
            <a:r>
              <a:rPr lang="en-GB" sz="1600" dirty="0" smtClean="0">
                <a:latin typeface="Kristen ITC" pitchFamily="66" charset="0"/>
              </a:rPr>
              <a:t>It seems that Disney did not pay much attention to the Women's Movement: Ariel is the same as the earlier Disney heroines, except that she is somewhat sexy and wears a bikini made from shells. And the answer to all her dreams is to get her man. Ariel will do anything to make the prince fall in love with her. She even gives up her voice so that she can have legs</a:t>
            </a:r>
            <a:endParaRPr lang="en-GB" sz="1600" dirty="0">
              <a:latin typeface="Kristen ITC" pitchFamily="66" charset="0"/>
            </a:endParaRPr>
          </a:p>
        </p:txBody>
      </p:sp>
      <p:pic>
        <p:nvPicPr>
          <p:cNvPr id="18434" name="Picture 2" descr="http://www.geeknews.net/images/2008/05/mermaid-cosplay.jpg"/>
          <p:cNvPicPr>
            <a:picLocks noChangeAspect="1" noChangeArrowheads="1"/>
          </p:cNvPicPr>
          <p:nvPr/>
        </p:nvPicPr>
        <p:blipFill>
          <a:blip r:embed="rId2"/>
          <a:srcRect r="51501"/>
          <a:stretch>
            <a:fillRect/>
          </a:stretch>
        </p:blipFill>
        <p:spPr bwMode="auto">
          <a:xfrm>
            <a:off x="6840154" y="2857496"/>
            <a:ext cx="1875249" cy="4000504"/>
          </a:xfrm>
          <a:prstGeom prst="rect">
            <a:avLst/>
          </a:prstGeom>
          <a:noFill/>
        </p:spPr>
      </p:pic>
      <p:pic>
        <p:nvPicPr>
          <p:cNvPr id="18436" name="Picture 4" descr="http://www.themesforwindows.net/previews/a/arielericwall.jpg"/>
          <p:cNvPicPr>
            <a:picLocks noChangeAspect="1" noChangeArrowheads="1"/>
          </p:cNvPicPr>
          <p:nvPr/>
        </p:nvPicPr>
        <p:blipFill>
          <a:blip r:embed="rId3"/>
          <a:srcRect/>
          <a:stretch>
            <a:fillRect/>
          </a:stretch>
        </p:blipFill>
        <p:spPr bwMode="auto">
          <a:xfrm>
            <a:off x="3071802" y="4000504"/>
            <a:ext cx="3429024" cy="2578628"/>
          </a:xfrm>
          <a:prstGeom prst="rect">
            <a:avLst/>
          </a:prstGeom>
          <a:noFill/>
        </p:spPr>
      </p:pic>
      <p:sp>
        <p:nvSpPr>
          <p:cNvPr id="6" name="Rectangle 5"/>
          <p:cNvSpPr/>
          <p:nvPr/>
        </p:nvSpPr>
        <p:spPr>
          <a:xfrm>
            <a:off x="642910" y="2714620"/>
            <a:ext cx="6215090" cy="1323439"/>
          </a:xfrm>
          <a:prstGeom prst="rect">
            <a:avLst/>
          </a:prstGeom>
        </p:spPr>
        <p:txBody>
          <a:bodyPr wrap="square">
            <a:spAutoFit/>
          </a:bodyPr>
          <a:lstStyle/>
          <a:p>
            <a:r>
              <a:rPr lang="en-GB" sz="1600" dirty="0">
                <a:latin typeface="Kristen ITC" pitchFamily="66" charset="0"/>
              </a:rPr>
              <a:t>S</a:t>
            </a:r>
            <a:r>
              <a:rPr lang="en-GB" sz="1600" dirty="0" smtClean="0">
                <a:latin typeface="Kristen ITC" pitchFamily="66" charset="0"/>
              </a:rPr>
              <a:t>o Ariel gets her voice back and she keeps her prince. On the other hand, she loses everything else. When she becomes human and marries the prince, she must leave behind her underwater home, her father and her friends. She gives up everything in her life </a:t>
            </a:r>
            <a:endParaRPr lang="en-GB" sz="1600" dirty="0">
              <a:latin typeface="Kristen ITC" pitchFamily="66" charset="0"/>
            </a:endParaRPr>
          </a:p>
        </p:txBody>
      </p:sp>
      <p:sp>
        <p:nvSpPr>
          <p:cNvPr id="7" name="TextBox 6"/>
          <p:cNvSpPr txBox="1"/>
          <p:nvPr/>
        </p:nvSpPr>
        <p:spPr>
          <a:xfrm>
            <a:off x="285720" y="4286256"/>
            <a:ext cx="2428892" cy="1938992"/>
          </a:xfrm>
          <a:prstGeom prst="rect">
            <a:avLst/>
          </a:prstGeom>
          <a:noFill/>
        </p:spPr>
        <p:txBody>
          <a:bodyPr wrap="square" rtlCol="0">
            <a:spAutoFit/>
          </a:bodyPr>
          <a:lstStyle/>
          <a:p>
            <a:pPr algn="ctr"/>
            <a:r>
              <a:rPr lang="en-GB" sz="2000" b="1" dirty="0" smtClean="0">
                <a:latin typeface="Kristen ITC" pitchFamily="66" charset="0"/>
              </a:rPr>
              <a:t>So the message to young girls- Keep quiet, give up everything for a man and be beautiful</a:t>
            </a:r>
            <a:endParaRPr lang="en-GB" sz="2000" b="1" dirty="0">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338"/>
            <a:ext cx="8229600" cy="1143000"/>
          </a:xfrm>
        </p:spPr>
        <p:txBody>
          <a:bodyPr>
            <a:normAutofit/>
          </a:bodyPr>
          <a:lstStyle/>
          <a:p>
            <a:r>
              <a:rPr lang="en-GB" sz="3600" u="sng" dirty="0" smtClean="0">
                <a:latin typeface="Kristen ITC" pitchFamily="66" charset="0"/>
              </a:rPr>
              <a:t>Beauty and the Beast</a:t>
            </a:r>
            <a:endParaRPr lang="en-GB" sz="3600" u="sng" dirty="0">
              <a:latin typeface="Kristen ITC" pitchFamily="66" charset="0"/>
            </a:endParaRPr>
          </a:p>
        </p:txBody>
      </p:sp>
      <p:sp>
        <p:nvSpPr>
          <p:cNvPr id="3" name="Content Placeholder 2"/>
          <p:cNvSpPr>
            <a:spLocks noGrp="1"/>
          </p:cNvSpPr>
          <p:nvPr>
            <p:ph idx="1"/>
          </p:nvPr>
        </p:nvSpPr>
        <p:spPr>
          <a:xfrm>
            <a:off x="428596" y="642918"/>
            <a:ext cx="8229600" cy="1785950"/>
          </a:xfrm>
        </p:spPr>
        <p:txBody>
          <a:bodyPr/>
          <a:lstStyle/>
          <a:p>
            <a:pPr algn="ctr">
              <a:buNone/>
            </a:pPr>
            <a:r>
              <a:rPr lang="en-GB" sz="2000" dirty="0" smtClean="0">
                <a:latin typeface="Kristen ITC" pitchFamily="66" charset="0"/>
              </a:rPr>
              <a:t>The company decided to create a Beast with a 'very serious problem'. Disney's Beast terrifies his household and frightens Belle, his prisoner. The Beast does not attack Belle, but the threat of physical violence is present.</a:t>
            </a:r>
          </a:p>
          <a:p>
            <a:endParaRPr lang="en-GB" dirty="0"/>
          </a:p>
        </p:txBody>
      </p:sp>
      <p:pic>
        <p:nvPicPr>
          <p:cNvPr id="19458" name="Picture 2" descr="http://www.tripletsandus.com/disney/Beauty-Beast/characters/Princess-Belle-Beast.jpg">
            <a:hlinkClick r:id="rId2" action="ppaction://hlinkfile"/>
          </p:cNvPr>
          <p:cNvPicPr>
            <a:picLocks noChangeAspect="1" noChangeArrowheads="1"/>
          </p:cNvPicPr>
          <p:nvPr/>
        </p:nvPicPr>
        <p:blipFill>
          <a:blip r:embed="rId3"/>
          <a:srcRect/>
          <a:stretch>
            <a:fillRect/>
          </a:stretch>
        </p:blipFill>
        <p:spPr bwMode="auto">
          <a:xfrm>
            <a:off x="5500694" y="2428868"/>
            <a:ext cx="3643307" cy="4458133"/>
          </a:xfrm>
          <a:prstGeom prst="rect">
            <a:avLst/>
          </a:prstGeom>
          <a:noFill/>
        </p:spPr>
      </p:pic>
      <p:sp>
        <p:nvSpPr>
          <p:cNvPr id="5" name="Rectangle 4"/>
          <p:cNvSpPr/>
          <p:nvPr/>
        </p:nvSpPr>
        <p:spPr>
          <a:xfrm>
            <a:off x="357158" y="2071678"/>
            <a:ext cx="5857916" cy="1200329"/>
          </a:xfrm>
          <a:prstGeom prst="rect">
            <a:avLst/>
          </a:prstGeom>
        </p:spPr>
        <p:txBody>
          <a:bodyPr wrap="square">
            <a:spAutoFit/>
          </a:bodyPr>
          <a:lstStyle/>
          <a:p>
            <a:r>
              <a:rPr lang="en-GB" dirty="0" smtClean="0">
                <a:latin typeface="Kristen ITC" pitchFamily="66" charset="0"/>
              </a:rPr>
              <a:t>In the Disney movie, Belle changes the character of the Beast. Her beauty and her sweet nature change him from a beast into a prince, from someone who is cruel, into someone who is kind.</a:t>
            </a:r>
            <a:endParaRPr lang="en-GB" dirty="0">
              <a:latin typeface="Kristen ITC" pitchFamily="66" charset="0"/>
            </a:endParaRPr>
          </a:p>
        </p:txBody>
      </p:sp>
      <p:sp>
        <p:nvSpPr>
          <p:cNvPr id="6" name="Rectangle 5"/>
          <p:cNvSpPr/>
          <p:nvPr/>
        </p:nvSpPr>
        <p:spPr>
          <a:xfrm>
            <a:off x="285720" y="3286124"/>
            <a:ext cx="5500726" cy="1200329"/>
          </a:xfrm>
          <a:prstGeom prst="rect">
            <a:avLst/>
          </a:prstGeom>
        </p:spPr>
        <p:txBody>
          <a:bodyPr wrap="square">
            <a:spAutoFit/>
          </a:bodyPr>
          <a:lstStyle/>
          <a:p>
            <a:pPr algn="ctr"/>
            <a:r>
              <a:rPr lang="en-GB" dirty="0" smtClean="0">
                <a:latin typeface="Kristen ITC" pitchFamily="66" charset="0"/>
              </a:rPr>
              <a:t>The movie says, if a young woman is pretty and sweet-natured, she can change an abusive man into a kind and gentle man. In other words, it is a woman's fault if her man abuses her.</a:t>
            </a:r>
            <a:endParaRPr lang="en-GB" dirty="0">
              <a:latin typeface="Kristen ITC" pitchFamily="66" charset="0"/>
            </a:endParaRPr>
          </a:p>
        </p:txBody>
      </p:sp>
      <p:pic>
        <p:nvPicPr>
          <p:cNvPr id="19460" name="Picture 4" descr="http://img2.timeinc.net/ew/dynamic/imgs/100802/beauty-and-the-beast_320x.jpg"/>
          <p:cNvPicPr>
            <a:picLocks noChangeAspect="1" noChangeArrowheads="1"/>
          </p:cNvPicPr>
          <p:nvPr/>
        </p:nvPicPr>
        <p:blipFill>
          <a:blip r:embed="rId4"/>
          <a:srcRect/>
          <a:stretch>
            <a:fillRect/>
          </a:stretch>
        </p:blipFill>
        <p:spPr bwMode="auto">
          <a:xfrm>
            <a:off x="928662" y="4507243"/>
            <a:ext cx="2143140" cy="2350757"/>
          </a:xfrm>
          <a:prstGeom prst="rect">
            <a:avLst/>
          </a:prstGeom>
          <a:noFill/>
        </p:spPr>
      </p:pic>
      <p:sp>
        <p:nvSpPr>
          <p:cNvPr id="8" name="TextBox 7"/>
          <p:cNvSpPr txBox="1"/>
          <p:nvPr/>
        </p:nvSpPr>
        <p:spPr>
          <a:xfrm>
            <a:off x="3357554" y="4786322"/>
            <a:ext cx="2000264" cy="1569660"/>
          </a:xfrm>
          <a:prstGeom prst="rect">
            <a:avLst/>
          </a:prstGeom>
          <a:noFill/>
        </p:spPr>
        <p:txBody>
          <a:bodyPr wrap="square" rtlCol="0">
            <a:spAutoFit/>
          </a:bodyPr>
          <a:lstStyle/>
          <a:p>
            <a:pPr algn="ctr"/>
            <a:r>
              <a:rPr lang="en-GB" sz="1600" b="1" dirty="0" smtClean="0">
                <a:solidFill>
                  <a:srgbClr val="FF0000"/>
                </a:solidFill>
                <a:latin typeface="Kristen ITC" pitchFamily="66" charset="0"/>
              </a:rPr>
              <a:t>And of course the beast turns into a handsome prince because ugly people cannot be happy</a:t>
            </a:r>
            <a:endParaRPr lang="en-GB" sz="1600" b="1" dirty="0">
              <a:solidFill>
                <a:srgbClr val="FF0000"/>
              </a:solidFill>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482" name="Picture 2" descr="http://thefbomb.org/wp-content/uploads/2009/10/disneyprincesse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u="sng" dirty="0" smtClean="0">
                <a:latin typeface="Kristen ITC" pitchFamily="66" charset="0"/>
              </a:rPr>
              <a:t>But what about racism?</a:t>
            </a:r>
            <a:endParaRPr lang="en-GB" u="sng" dirty="0">
              <a:latin typeface="Kristen ITC" pitchFamily="66" charset="0"/>
            </a:endParaRPr>
          </a:p>
        </p:txBody>
      </p:sp>
      <p:sp>
        <p:nvSpPr>
          <p:cNvPr id="3" name="Content Placeholder 2"/>
          <p:cNvSpPr>
            <a:spLocks noGrp="1"/>
          </p:cNvSpPr>
          <p:nvPr>
            <p:ph idx="1"/>
          </p:nvPr>
        </p:nvSpPr>
        <p:spPr>
          <a:xfrm>
            <a:off x="214282" y="1000108"/>
            <a:ext cx="5572164" cy="5643602"/>
          </a:xfrm>
        </p:spPr>
        <p:txBody>
          <a:bodyPr>
            <a:noAutofit/>
          </a:bodyPr>
          <a:lstStyle/>
          <a:p>
            <a:r>
              <a:rPr lang="en-GB" sz="2400" dirty="0" smtClean="0">
                <a:latin typeface="Kristen ITC" pitchFamily="66" charset="0"/>
              </a:rPr>
              <a:t>Even though Disney is heavily criticised due to its gender stereotypes it also comes under attack due to its portrayal of ethnic minorities.</a:t>
            </a:r>
          </a:p>
          <a:p>
            <a:r>
              <a:rPr lang="en-GB" sz="2400" dirty="0" smtClean="0">
                <a:latin typeface="Kristen ITC" pitchFamily="66" charset="0"/>
              </a:rPr>
              <a:t>However some would argue that Disney is not racist it simply has to show ethnic minorities in a certain way to make small children understand different characters and offence caused is not intentional.</a:t>
            </a:r>
          </a:p>
          <a:p>
            <a:r>
              <a:rPr lang="en-GB" sz="2400" dirty="0" smtClean="0">
                <a:solidFill>
                  <a:srgbClr val="FF0000"/>
                </a:solidFill>
                <a:latin typeface="Kristen ITC" pitchFamily="66" charset="0"/>
              </a:rPr>
              <a:t>What do you think? Watch the following clip and think about your own views.</a:t>
            </a:r>
            <a:endParaRPr lang="en-GB" sz="2400" dirty="0">
              <a:solidFill>
                <a:srgbClr val="FF0000"/>
              </a:solidFill>
              <a:latin typeface="Kristen ITC" pitchFamily="66" charset="0"/>
            </a:endParaRPr>
          </a:p>
        </p:txBody>
      </p:sp>
      <p:pic>
        <p:nvPicPr>
          <p:cNvPr id="21506" name="Picture 2" descr="http://earlybirdcatchestheworm.files.wordpress.com/2010/11/disney-racist.jpg">
            <a:hlinkClick r:id="rId2" action="ppaction://hlinkfile"/>
          </p:cNvPr>
          <p:cNvPicPr>
            <a:picLocks noChangeAspect="1" noChangeArrowheads="1"/>
          </p:cNvPicPr>
          <p:nvPr/>
        </p:nvPicPr>
        <p:blipFill>
          <a:blip r:embed="rId3"/>
          <a:srcRect/>
          <a:stretch>
            <a:fillRect/>
          </a:stretch>
        </p:blipFill>
        <p:spPr bwMode="auto">
          <a:xfrm>
            <a:off x="5643570" y="2571744"/>
            <a:ext cx="3148685" cy="24764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699</Words>
  <Application>Microsoft Office PowerPoint</Application>
  <PresentationFormat>On-screen Show (4:3)</PresentationFormat>
  <Paragraphs>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WALT</vt:lpstr>
      <vt:lpstr>Why does Disney get so much criticism?</vt:lpstr>
      <vt:lpstr>Snow White</vt:lpstr>
      <vt:lpstr>The Little Mermaid</vt:lpstr>
      <vt:lpstr>Beauty and the Beast</vt:lpstr>
      <vt:lpstr>Slide 8</vt:lpstr>
      <vt:lpstr>But what about racism?</vt:lpstr>
      <vt:lpstr>What’s your reaction?</vt:lpstr>
      <vt:lpstr>Slide 11</vt:lpstr>
      <vt:lpstr>Slide 12</vt:lpstr>
      <vt:lpstr>Slide 13</vt:lpstr>
      <vt:lpstr>Slide 14</vt:lpstr>
      <vt:lpstr>Slide 15</vt:lpstr>
      <vt:lpstr>Disney Storyboard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PDC_User</dc:creator>
  <cp:lastModifiedBy>PDC_User</cp:lastModifiedBy>
  <cp:revision>2</cp:revision>
  <dcterms:created xsi:type="dcterms:W3CDTF">2011-06-12T19:40:18Z</dcterms:created>
  <dcterms:modified xsi:type="dcterms:W3CDTF">2011-06-15T09:58:45Z</dcterms:modified>
</cp:coreProperties>
</file>