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61" r:id="rId3"/>
    <p:sldId id="277" r:id="rId4"/>
    <p:sldId id="278" r:id="rId5"/>
    <p:sldId id="265" r:id="rId6"/>
    <p:sldId id="279" r:id="rId7"/>
    <p:sldId id="256" r:id="rId8"/>
    <p:sldId id="285" r:id="rId9"/>
    <p:sldId id="289" r:id="rId10"/>
    <p:sldId id="274" r:id="rId11"/>
    <p:sldId id="287" r:id="rId12"/>
    <p:sldId id="28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96" d="100"/>
          <a:sy n="96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171AC-9FDD-408D-8D77-1E816F0C46F7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B64918A-1FC9-4EE9-8C0B-25A395E117D1}">
      <dgm:prSet phldrT="[Text]" custT="1"/>
      <dgm:spPr/>
      <dgm:t>
        <a:bodyPr/>
        <a:lstStyle/>
        <a:p>
          <a:r>
            <a:rPr lang="en-GB" sz="3200" dirty="0" smtClean="0">
              <a:solidFill>
                <a:schemeClr val="tx1"/>
              </a:solidFill>
            </a:rPr>
            <a:t>Your task, in groups of 3 or 4</a:t>
          </a:r>
          <a:endParaRPr lang="en-GB" sz="3200" dirty="0">
            <a:solidFill>
              <a:schemeClr val="tx1"/>
            </a:solidFill>
          </a:endParaRPr>
        </a:p>
      </dgm:t>
    </dgm:pt>
    <dgm:pt modelId="{C720AB8C-8D8A-4053-8F54-AC8B112C8B6F}" type="parTrans" cxnId="{DAC3AC62-7742-46C4-AE89-144D17E53FF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407E606-2490-46A3-89B0-1EE2306955F4}" type="sibTrans" cxnId="{DAC3AC62-7742-46C4-AE89-144D17E53FF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ADEE12A-CCCB-4F75-995A-02E484253071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tx1"/>
              </a:solidFill>
            </a:rPr>
            <a:t>Is to decide on a question you wish to debate </a:t>
          </a:r>
          <a:endParaRPr lang="en-GB" sz="2400" dirty="0">
            <a:solidFill>
              <a:schemeClr val="tx1"/>
            </a:solidFill>
          </a:endParaRPr>
        </a:p>
      </dgm:t>
    </dgm:pt>
    <dgm:pt modelId="{DD722B39-B193-47F3-8880-AF01BB0AF450}" type="parTrans" cxnId="{4B1C9FFA-5725-4C2A-9A14-E35E9008947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3CA3200-EF35-48AA-8666-DC334CF966C7}" type="sibTrans" cxnId="{4B1C9FFA-5725-4C2A-9A14-E35E9008947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130A08D-91B1-4E6F-B781-C3CC78D04048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tx1"/>
              </a:solidFill>
            </a:rPr>
            <a:t>In your groups you must write a script debating the question you have decided on!</a:t>
          </a:r>
          <a:endParaRPr lang="en-GB" sz="2000" dirty="0">
            <a:solidFill>
              <a:schemeClr val="tx1"/>
            </a:solidFill>
          </a:endParaRPr>
        </a:p>
      </dgm:t>
    </dgm:pt>
    <dgm:pt modelId="{68C17C8C-D5F5-4377-B7C8-986B5B5D12F0}" type="parTrans" cxnId="{7E182DC5-09D5-4568-A6A0-9FA11AC2A36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64D0C8A-0788-4BB3-ACBA-3DC9C7436958}" type="sibTrans" cxnId="{7E182DC5-09D5-4568-A6A0-9FA11AC2A36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1130EE2-8F4C-4770-B536-BA3D9173C1FA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You need to have two contrasting views about the question you are debating, for example one person for and one against!</a:t>
          </a:r>
          <a:endParaRPr lang="en-GB" sz="1800" dirty="0">
            <a:solidFill>
              <a:schemeClr val="tx1"/>
            </a:solidFill>
          </a:endParaRPr>
        </a:p>
      </dgm:t>
    </dgm:pt>
    <dgm:pt modelId="{06648060-7ED0-4807-9A4B-8762C49D1DE0}" type="parTrans" cxnId="{C723960D-E1D7-4154-8834-3D4ABBB9699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8779E3C-0396-4DCA-8371-3382617CAC01}" type="sibTrans" cxnId="{C723960D-E1D7-4154-8834-3D4ABBB9699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82FCEF3-7A45-48A9-88D3-13DC656260DE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script must last for around two minutes-</a:t>
          </a:r>
        </a:p>
        <a:p>
          <a:r>
            <a:rPr lang="en-GB" dirty="0" smtClean="0">
              <a:solidFill>
                <a:schemeClr val="tx1"/>
              </a:solidFill>
            </a:rPr>
            <a:t>Good Luck!</a:t>
          </a:r>
          <a:endParaRPr lang="en-GB" dirty="0">
            <a:solidFill>
              <a:schemeClr val="tx1"/>
            </a:solidFill>
          </a:endParaRPr>
        </a:p>
      </dgm:t>
    </dgm:pt>
    <dgm:pt modelId="{906445BC-31E1-4277-B09B-9ECC3E75F42D}" type="parTrans" cxnId="{DC69B529-E3BD-4F50-AAE5-BB7910C980C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80E1CC9-C4B1-4656-987E-54CA4E7DDE4A}" type="sibTrans" cxnId="{DC69B529-E3BD-4F50-AAE5-BB7910C980C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0758619-D078-4BED-83CA-E92BF88B0258}" type="pres">
      <dgm:prSet presAssocID="{5D2171AC-9FDD-408D-8D77-1E816F0C46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27C50AC-EC7F-4112-8B6D-9DA52E60F760}" type="pres">
      <dgm:prSet presAssocID="{5B64918A-1FC9-4EE9-8C0B-25A395E117D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FB6238-1B9C-4778-A1D8-C21B721189FB}" type="pres">
      <dgm:prSet presAssocID="{5407E606-2490-46A3-89B0-1EE2306955F4}" presName="sibTrans" presStyleLbl="sibTrans2D1" presStyleIdx="0" presStyleCnt="4"/>
      <dgm:spPr/>
      <dgm:t>
        <a:bodyPr/>
        <a:lstStyle/>
        <a:p>
          <a:endParaRPr lang="en-GB"/>
        </a:p>
      </dgm:t>
    </dgm:pt>
    <dgm:pt modelId="{C3BA5D36-B567-4640-90D1-08D4722C435A}" type="pres">
      <dgm:prSet presAssocID="{5407E606-2490-46A3-89B0-1EE2306955F4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5214F2DD-7941-4C3E-BB89-57B34F78D7ED}" type="pres">
      <dgm:prSet presAssocID="{5ADEE12A-CCCB-4F75-995A-02E484253071}" presName="node" presStyleLbl="node1" presStyleIdx="1" presStyleCnt="5" custLinFactNeighborX="-3599" custLinFactNeighborY="-2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A1351A-C198-436C-925F-CC25FF7B9306}" type="pres">
      <dgm:prSet presAssocID="{43CA3200-EF35-48AA-8666-DC334CF966C7}" presName="sibTrans" presStyleLbl="sibTrans2D1" presStyleIdx="1" presStyleCnt="4"/>
      <dgm:spPr/>
      <dgm:t>
        <a:bodyPr/>
        <a:lstStyle/>
        <a:p>
          <a:endParaRPr lang="en-GB"/>
        </a:p>
      </dgm:t>
    </dgm:pt>
    <dgm:pt modelId="{2A70D322-7BC5-4F93-B208-5E96277C67EB}" type="pres">
      <dgm:prSet presAssocID="{43CA3200-EF35-48AA-8666-DC334CF966C7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8FA45B16-7398-47A6-B746-E80E22F2C40F}" type="pres">
      <dgm:prSet presAssocID="{1130A08D-91B1-4E6F-B781-C3CC78D0404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68370B-FFCF-4E5C-B370-67B55345DC12}" type="pres">
      <dgm:prSet presAssocID="{B64D0C8A-0788-4BB3-ACBA-3DC9C7436958}" presName="sibTrans" presStyleLbl="sibTrans2D1" presStyleIdx="2" presStyleCnt="4"/>
      <dgm:spPr/>
      <dgm:t>
        <a:bodyPr/>
        <a:lstStyle/>
        <a:p>
          <a:endParaRPr lang="en-GB"/>
        </a:p>
      </dgm:t>
    </dgm:pt>
    <dgm:pt modelId="{7EBF74FA-E186-42A2-B6D7-CCD49319E27B}" type="pres">
      <dgm:prSet presAssocID="{B64D0C8A-0788-4BB3-ACBA-3DC9C7436958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7806FA0F-CAA4-4EB9-9F66-ACBD9DE2C5BC}" type="pres">
      <dgm:prSet presAssocID="{A1130EE2-8F4C-4770-B536-BA3D9173C1FA}" presName="node" presStyleLbl="node1" presStyleIdx="3" presStyleCnt="5" custScaleX="108972" custScaleY="1123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E7E4A9-0C81-4092-AA22-3777BDE6E176}" type="pres">
      <dgm:prSet presAssocID="{F8779E3C-0396-4DCA-8371-3382617CAC01}" presName="sibTrans" presStyleLbl="sibTrans2D1" presStyleIdx="3" presStyleCnt="4"/>
      <dgm:spPr/>
      <dgm:t>
        <a:bodyPr/>
        <a:lstStyle/>
        <a:p>
          <a:endParaRPr lang="en-GB"/>
        </a:p>
      </dgm:t>
    </dgm:pt>
    <dgm:pt modelId="{620CE29C-9804-4392-8D39-A27DAD94AC58}" type="pres">
      <dgm:prSet presAssocID="{F8779E3C-0396-4DCA-8371-3382617CAC01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392F384B-F3A9-4744-95D9-9F7EE3078429}" type="pres">
      <dgm:prSet presAssocID="{182FCEF3-7A45-48A9-88D3-13DC656260DE}" presName="node" presStyleLbl="node1" presStyleIdx="4" presStyleCnt="5" custLinFactNeighborX="-1951" custLinFactNeighborY="1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23960D-E1D7-4154-8834-3D4ABBB96996}" srcId="{5D2171AC-9FDD-408D-8D77-1E816F0C46F7}" destId="{A1130EE2-8F4C-4770-B536-BA3D9173C1FA}" srcOrd="3" destOrd="0" parTransId="{06648060-7ED0-4807-9A4B-8762C49D1DE0}" sibTransId="{F8779E3C-0396-4DCA-8371-3382617CAC01}"/>
    <dgm:cxn modelId="{DAC3AC62-7742-46C4-AE89-144D17E53FFE}" srcId="{5D2171AC-9FDD-408D-8D77-1E816F0C46F7}" destId="{5B64918A-1FC9-4EE9-8C0B-25A395E117D1}" srcOrd="0" destOrd="0" parTransId="{C720AB8C-8D8A-4053-8F54-AC8B112C8B6F}" sibTransId="{5407E606-2490-46A3-89B0-1EE2306955F4}"/>
    <dgm:cxn modelId="{8ADC7956-E6E6-4D6D-A938-B89973B63279}" type="presOf" srcId="{5ADEE12A-CCCB-4F75-995A-02E484253071}" destId="{5214F2DD-7941-4C3E-BB89-57B34F78D7ED}" srcOrd="0" destOrd="0" presId="urn:microsoft.com/office/officeart/2005/8/layout/process5"/>
    <dgm:cxn modelId="{453DFDD3-3DA2-4C50-9849-9F66126F5664}" type="presOf" srcId="{43CA3200-EF35-48AA-8666-DC334CF966C7}" destId="{71A1351A-C198-436C-925F-CC25FF7B9306}" srcOrd="0" destOrd="0" presId="urn:microsoft.com/office/officeart/2005/8/layout/process5"/>
    <dgm:cxn modelId="{6A966AD4-7111-49E3-92BE-46DC436190BD}" type="presOf" srcId="{43CA3200-EF35-48AA-8666-DC334CF966C7}" destId="{2A70D322-7BC5-4F93-B208-5E96277C67EB}" srcOrd="1" destOrd="0" presId="urn:microsoft.com/office/officeart/2005/8/layout/process5"/>
    <dgm:cxn modelId="{7E58BF45-71B3-4DC9-BB57-77AAABF91727}" type="presOf" srcId="{1130A08D-91B1-4E6F-B781-C3CC78D04048}" destId="{8FA45B16-7398-47A6-B746-E80E22F2C40F}" srcOrd="0" destOrd="0" presId="urn:microsoft.com/office/officeart/2005/8/layout/process5"/>
    <dgm:cxn modelId="{99406391-6313-4D62-B1F2-728005CD5B45}" type="presOf" srcId="{5407E606-2490-46A3-89B0-1EE2306955F4}" destId="{F3FB6238-1B9C-4778-A1D8-C21B721189FB}" srcOrd="0" destOrd="0" presId="urn:microsoft.com/office/officeart/2005/8/layout/process5"/>
    <dgm:cxn modelId="{382C5C9B-3AB8-4417-98F4-AF76AA9EB874}" type="presOf" srcId="{B64D0C8A-0788-4BB3-ACBA-3DC9C7436958}" destId="{8A68370B-FFCF-4E5C-B370-67B55345DC12}" srcOrd="0" destOrd="0" presId="urn:microsoft.com/office/officeart/2005/8/layout/process5"/>
    <dgm:cxn modelId="{AC852E5E-7F47-42E6-8F5B-38F55024AB4B}" type="presOf" srcId="{F8779E3C-0396-4DCA-8371-3382617CAC01}" destId="{17E7E4A9-0C81-4092-AA22-3777BDE6E176}" srcOrd="0" destOrd="0" presId="urn:microsoft.com/office/officeart/2005/8/layout/process5"/>
    <dgm:cxn modelId="{DC69B529-E3BD-4F50-AAE5-BB7910C980CA}" srcId="{5D2171AC-9FDD-408D-8D77-1E816F0C46F7}" destId="{182FCEF3-7A45-48A9-88D3-13DC656260DE}" srcOrd="4" destOrd="0" parTransId="{906445BC-31E1-4277-B09B-9ECC3E75F42D}" sibTransId="{080E1CC9-C4B1-4656-987E-54CA4E7DDE4A}"/>
    <dgm:cxn modelId="{392BEF14-CF0F-428C-984D-07A864B588D3}" type="presOf" srcId="{5D2171AC-9FDD-408D-8D77-1E816F0C46F7}" destId="{A0758619-D078-4BED-83CA-E92BF88B0258}" srcOrd="0" destOrd="0" presId="urn:microsoft.com/office/officeart/2005/8/layout/process5"/>
    <dgm:cxn modelId="{3EDA67F5-EE1C-48C3-BD05-8F89852A6440}" type="presOf" srcId="{F8779E3C-0396-4DCA-8371-3382617CAC01}" destId="{620CE29C-9804-4392-8D39-A27DAD94AC58}" srcOrd="1" destOrd="0" presId="urn:microsoft.com/office/officeart/2005/8/layout/process5"/>
    <dgm:cxn modelId="{A3484AA4-6B47-4186-B375-9BEC58C6DB75}" type="presOf" srcId="{5407E606-2490-46A3-89B0-1EE2306955F4}" destId="{C3BA5D36-B567-4640-90D1-08D4722C435A}" srcOrd="1" destOrd="0" presId="urn:microsoft.com/office/officeart/2005/8/layout/process5"/>
    <dgm:cxn modelId="{35919300-6D4E-4954-A447-C9773DF0129D}" type="presOf" srcId="{A1130EE2-8F4C-4770-B536-BA3D9173C1FA}" destId="{7806FA0F-CAA4-4EB9-9F66-ACBD9DE2C5BC}" srcOrd="0" destOrd="0" presId="urn:microsoft.com/office/officeart/2005/8/layout/process5"/>
    <dgm:cxn modelId="{AB51AA94-DFAB-467E-BDB0-BF0C55AD6CA8}" type="presOf" srcId="{B64D0C8A-0788-4BB3-ACBA-3DC9C7436958}" destId="{7EBF74FA-E186-42A2-B6D7-CCD49319E27B}" srcOrd="1" destOrd="0" presId="urn:microsoft.com/office/officeart/2005/8/layout/process5"/>
    <dgm:cxn modelId="{7E182DC5-09D5-4568-A6A0-9FA11AC2A36C}" srcId="{5D2171AC-9FDD-408D-8D77-1E816F0C46F7}" destId="{1130A08D-91B1-4E6F-B781-C3CC78D04048}" srcOrd="2" destOrd="0" parTransId="{68C17C8C-D5F5-4377-B7C8-986B5B5D12F0}" sibTransId="{B64D0C8A-0788-4BB3-ACBA-3DC9C7436958}"/>
    <dgm:cxn modelId="{2F73619E-9F72-439A-AB6B-DA9F7FFF55B1}" type="presOf" srcId="{182FCEF3-7A45-48A9-88D3-13DC656260DE}" destId="{392F384B-F3A9-4744-95D9-9F7EE3078429}" srcOrd="0" destOrd="0" presId="urn:microsoft.com/office/officeart/2005/8/layout/process5"/>
    <dgm:cxn modelId="{C2579A4F-0A13-424D-BC03-DB547DBFA822}" type="presOf" srcId="{5B64918A-1FC9-4EE9-8C0B-25A395E117D1}" destId="{C27C50AC-EC7F-4112-8B6D-9DA52E60F760}" srcOrd="0" destOrd="0" presId="urn:microsoft.com/office/officeart/2005/8/layout/process5"/>
    <dgm:cxn modelId="{4B1C9FFA-5725-4C2A-9A14-E35E90089470}" srcId="{5D2171AC-9FDD-408D-8D77-1E816F0C46F7}" destId="{5ADEE12A-CCCB-4F75-995A-02E484253071}" srcOrd="1" destOrd="0" parTransId="{DD722B39-B193-47F3-8880-AF01BB0AF450}" sibTransId="{43CA3200-EF35-48AA-8666-DC334CF966C7}"/>
    <dgm:cxn modelId="{966E44CA-A58D-48AC-90D4-05F5DE8E953B}" type="presParOf" srcId="{A0758619-D078-4BED-83CA-E92BF88B0258}" destId="{C27C50AC-EC7F-4112-8B6D-9DA52E60F760}" srcOrd="0" destOrd="0" presId="urn:microsoft.com/office/officeart/2005/8/layout/process5"/>
    <dgm:cxn modelId="{1F1103B8-BC24-43F1-BA9F-F192E9486702}" type="presParOf" srcId="{A0758619-D078-4BED-83CA-E92BF88B0258}" destId="{F3FB6238-1B9C-4778-A1D8-C21B721189FB}" srcOrd="1" destOrd="0" presId="urn:microsoft.com/office/officeart/2005/8/layout/process5"/>
    <dgm:cxn modelId="{BB836AA1-857F-41DF-91A4-771309C243CF}" type="presParOf" srcId="{F3FB6238-1B9C-4778-A1D8-C21B721189FB}" destId="{C3BA5D36-B567-4640-90D1-08D4722C435A}" srcOrd="0" destOrd="0" presId="urn:microsoft.com/office/officeart/2005/8/layout/process5"/>
    <dgm:cxn modelId="{514589F0-C2A6-44AD-A100-3345F53D5E0D}" type="presParOf" srcId="{A0758619-D078-4BED-83CA-E92BF88B0258}" destId="{5214F2DD-7941-4C3E-BB89-57B34F78D7ED}" srcOrd="2" destOrd="0" presId="urn:microsoft.com/office/officeart/2005/8/layout/process5"/>
    <dgm:cxn modelId="{577851E7-3806-4D2A-8D55-9615FA4721E3}" type="presParOf" srcId="{A0758619-D078-4BED-83CA-E92BF88B0258}" destId="{71A1351A-C198-436C-925F-CC25FF7B9306}" srcOrd="3" destOrd="0" presId="urn:microsoft.com/office/officeart/2005/8/layout/process5"/>
    <dgm:cxn modelId="{2044EDB3-B23B-4240-8ABA-E42FEBD294E5}" type="presParOf" srcId="{71A1351A-C198-436C-925F-CC25FF7B9306}" destId="{2A70D322-7BC5-4F93-B208-5E96277C67EB}" srcOrd="0" destOrd="0" presId="urn:microsoft.com/office/officeart/2005/8/layout/process5"/>
    <dgm:cxn modelId="{0BB3DF6A-132C-4349-BA94-A6F6D93DB6E5}" type="presParOf" srcId="{A0758619-D078-4BED-83CA-E92BF88B0258}" destId="{8FA45B16-7398-47A6-B746-E80E22F2C40F}" srcOrd="4" destOrd="0" presId="urn:microsoft.com/office/officeart/2005/8/layout/process5"/>
    <dgm:cxn modelId="{AEE4F486-6594-49C9-9A1C-4AC37EC9AA8A}" type="presParOf" srcId="{A0758619-D078-4BED-83CA-E92BF88B0258}" destId="{8A68370B-FFCF-4E5C-B370-67B55345DC12}" srcOrd="5" destOrd="0" presId="urn:microsoft.com/office/officeart/2005/8/layout/process5"/>
    <dgm:cxn modelId="{986E8C4C-F6FD-4CC9-8384-BC73A7D414EF}" type="presParOf" srcId="{8A68370B-FFCF-4E5C-B370-67B55345DC12}" destId="{7EBF74FA-E186-42A2-B6D7-CCD49319E27B}" srcOrd="0" destOrd="0" presId="urn:microsoft.com/office/officeart/2005/8/layout/process5"/>
    <dgm:cxn modelId="{E378365A-F030-47B1-839A-B234400D4070}" type="presParOf" srcId="{A0758619-D078-4BED-83CA-E92BF88B0258}" destId="{7806FA0F-CAA4-4EB9-9F66-ACBD9DE2C5BC}" srcOrd="6" destOrd="0" presId="urn:microsoft.com/office/officeart/2005/8/layout/process5"/>
    <dgm:cxn modelId="{B34589D6-747F-4B33-8D44-25317BF39471}" type="presParOf" srcId="{A0758619-D078-4BED-83CA-E92BF88B0258}" destId="{17E7E4A9-0C81-4092-AA22-3777BDE6E176}" srcOrd="7" destOrd="0" presId="urn:microsoft.com/office/officeart/2005/8/layout/process5"/>
    <dgm:cxn modelId="{FD798389-CE8C-4BA5-8F06-5551B60D91C5}" type="presParOf" srcId="{17E7E4A9-0C81-4092-AA22-3777BDE6E176}" destId="{620CE29C-9804-4392-8D39-A27DAD94AC58}" srcOrd="0" destOrd="0" presId="urn:microsoft.com/office/officeart/2005/8/layout/process5"/>
    <dgm:cxn modelId="{D063DA16-5C50-41A4-8BF6-ABFFB7D03CA5}" type="presParOf" srcId="{A0758619-D078-4BED-83CA-E92BF88B0258}" destId="{392F384B-F3A9-4744-95D9-9F7EE307842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7E1F2-AD80-48D5-AE27-A178DDDACF78}" type="doc">
      <dgm:prSet loTypeId="urn:microsoft.com/office/officeart/2005/8/layout/default#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2469953-5B2E-4332-917D-52FF51040152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What are the dangers of legal highs?</a:t>
          </a:r>
          <a:endParaRPr lang="en-GB" dirty="0">
            <a:solidFill>
              <a:schemeClr val="tx1"/>
            </a:solidFill>
          </a:endParaRPr>
        </a:p>
      </dgm:t>
    </dgm:pt>
    <dgm:pt modelId="{97B097D0-884C-4499-8D8C-9790EE1A75E9}" type="parTrans" cxnId="{59BF30AE-91DC-416B-BA76-AC1B8C9D73D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0F07C4C-46C4-4AFA-8140-108C72922B49}" type="sibTrans" cxnId="{59BF30AE-91DC-416B-BA76-AC1B8C9D73D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A829A3E-ED3F-4440-A915-AB53D4642FA8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Alcohol kills more people each year than any illegal drugs, what should be done to tackle this social problem?</a:t>
          </a:r>
          <a:endParaRPr lang="en-GB" dirty="0">
            <a:solidFill>
              <a:schemeClr val="tx1"/>
            </a:solidFill>
          </a:endParaRPr>
        </a:p>
      </dgm:t>
    </dgm:pt>
    <dgm:pt modelId="{74F30BEE-AB99-48A5-A54B-3683CDC3F967}" type="parTrans" cxnId="{51BE8DBC-541D-4AF8-9538-1AADAA1C774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20FE777-9219-42A6-8D09-6BE216EB6B47}" type="sibTrans" cxnId="{51BE8DBC-541D-4AF8-9538-1AADAA1C774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B9D5437-91C4-4759-86B4-532BC5D8D0E9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How can drugs education be improved in schools?</a:t>
          </a:r>
          <a:endParaRPr lang="en-GB" dirty="0">
            <a:solidFill>
              <a:schemeClr val="tx1"/>
            </a:solidFill>
          </a:endParaRPr>
        </a:p>
      </dgm:t>
    </dgm:pt>
    <dgm:pt modelId="{332994A2-A90C-4DE7-8ED5-2B36BC54A30A}" type="parTrans" cxnId="{24D3116C-0CD8-4F6E-BF5E-34BA9DF027B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2DF8837-C5A3-40C5-9F88-D58207EF9062}" type="sibTrans" cxnId="{24D3116C-0CD8-4F6E-BF5E-34BA9DF027B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E60F994-258E-4353-B96A-D5226915B650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Do you think drug abusers should receive NHS treatment and support, free of charge?</a:t>
          </a:r>
          <a:endParaRPr lang="en-GB" dirty="0">
            <a:solidFill>
              <a:schemeClr val="tx1"/>
            </a:solidFill>
          </a:endParaRPr>
        </a:p>
      </dgm:t>
    </dgm:pt>
    <dgm:pt modelId="{9E2DBCBE-9351-4E1A-B6FF-5352900E890B}" type="parTrans" cxnId="{27DB5CD1-B08E-444F-B415-5725B193969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68EAC78-A2DA-4643-AB8F-78DDCAB880E0}" type="sibTrans" cxnId="{27DB5CD1-B08E-444F-B415-5725B193969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F63A21A-4FBB-4A80-89D8-4B76D09129D2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Cannabis has been changed from a class B to a C drug. What do you think the law on this drug should be and why?</a:t>
          </a:r>
          <a:endParaRPr lang="en-GB" dirty="0">
            <a:solidFill>
              <a:schemeClr val="tx1"/>
            </a:solidFill>
          </a:endParaRPr>
        </a:p>
      </dgm:t>
    </dgm:pt>
    <dgm:pt modelId="{7FE5E58A-8F8C-4D89-96F6-7E68B441E87A}" type="parTrans" cxnId="{39A618BB-0DCF-4B8D-818B-21DBBB9ACFA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738497F-1294-47BF-B2C0-508B4B91E7F7}" type="sibTrans" cxnId="{39A618BB-0DCF-4B8D-818B-21DBBB9ACFA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BFC350D-8413-4939-B81C-17FD3BFAD3AE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What are the real reasons behind young people and illegal substance abuse?</a:t>
          </a:r>
          <a:endParaRPr lang="en-GB" dirty="0">
            <a:solidFill>
              <a:schemeClr val="tx1"/>
            </a:solidFill>
          </a:endParaRPr>
        </a:p>
      </dgm:t>
    </dgm:pt>
    <dgm:pt modelId="{7A29270C-EC27-4C25-8BB5-81412F5A6FF5}" type="parTrans" cxnId="{7F8068EC-95D5-445B-A355-A48D5B88809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C409DD5-ED05-45F5-98D5-30A9C059797D}" type="sibTrans" cxnId="{7F8068EC-95D5-445B-A355-A48D5B88809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E275D4C-9656-4E50-8FA8-13CCE4929737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What are the effects of drug abuse on society?</a:t>
          </a:r>
          <a:endParaRPr lang="en-GB" dirty="0">
            <a:solidFill>
              <a:schemeClr val="tx1"/>
            </a:solidFill>
          </a:endParaRPr>
        </a:p>
      </dgm:t>
    </dgm:pt>
    <dgm:pt modelId="{D60FC77A-48AD-409B-A28B-CCA8A112BF08}" type="parTrans" cxnId="{2DF5421E-98A0-4423-BA8C-E12A418F8A3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6CC77AF-455A-4D7A-979B-C03899253CFA}" type="sibTrans" cxnId="{2DF5421E-98A0-4423-BA8C-E12A418F8A3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8C30B53-12B2-48C4-BD62-CA90BD4A1719}" type="pres">
      <dgm:prSet presAssocID="{13D7E1F2-AD80-48D5-AE27-A178DDDACF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FF5FE5-9F9D-4FEF-A979-684D9D77FE87}" type="pres">
      <dgm:prSet presAssocID="{D2469953-5B2E-4332-917D-52FF51040152}" presName="node" presStyleLbl="node1" presStyleIdx="0" presStyleCnt="7" custLinFactNeighborX="-1769" custLinFactNeighborY="-2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4CD9FB-7D7C-4218-BA4B-2C06827CD8E9}" type="pres">
      <dgm:prSet presAssocID="{D0F07C4C-46C4-4AFA-8140-108C72922B49}" presName="sibTrans" presStyleCnt="0"/>
      <dgm:spPr/>
    </dgm:pt>
    <dgm:pt modelId="{C48BB4B7-4C21-43E5-8D7A-50280D40CD85}" type="pres">
      <dgm:prSet presAssocID="{FA829A3E-ED3F-4440-A915-AB53D4642FA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790447-EAA0-404E-8BBD-509684D3EFFA}" type="pres">
      <dgm:prSet presAssocID="{820FE777-9219-42A6-8D09-6BE216EB6B47}" presName="sibTrans" presStyleCnt="0"/>
      <dgm:spPr/>
    </dgm:pt>
    <dgm:pt modelId="{D96F1BEC-C962-4F24-AAE8-55EA9517BE07}" type="pres">
      <dgm:prSet presAssocID="{9B9D5437-91C4-4759-86B4-532BC5D8D0E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26979B-CAC0-4029-B966-A299DB83210E}" type="pres">
      <dgm:prSet presAssocID="{22DF8837-C5A3-40C5-9F88-D58207EF9062}" presName="sibTrans" presStyleCnt="0"/>
      <dgm:spPr/>
    </dgm:pt>
    <dgm:pt modelId="{270C0D03-8AED-41D8-BB55-CFFFC942FDA4}" type="pres">
      <dgm:prSet presAssocID="{6E60F994-258E-4353-B96A-D5226915B65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B86AA9-191F-4725-A551-8B1DF1A4F045}" type="pres">
      <dgm:prSet presAssocID="{F68EAC78-A2DA-4643-AB8F-78DDCAB880E0}" presName="sibTrans" presStyleCnt="0"/>
      <dgm:spPr/>
    </dgm:pt>
    <dgm:pt modelId="{16722063-1BBD-4F58-86E9-025A9883DD08}" type="pres">
      <dgm:prSet presAssocID="{CF63A21A-4FBB-4A80-89D8-4B76D09129D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62AEF-9D59-423C-814C-6A4650630317}" type="pres">
      <dgm:prSet presAssocID="{1738497F-1294-47BF-B2C0-508B4B91E7F7}" presName="sibTrans" presStyleCnt="0"/>
      <dgm:spPr/>
    </dgm:pt>
    <dgm:pt modelId="{D8C8487E-9AAA-48F2-B169-601E00FD999F}" type="pres">
      <dgm:prSet presAssocID="{3BFC350D-8413-4939-B81C-17FD3BFAD3A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FFB718-D8F9-4C12-9009-C1683FE53B7A}" type="pres">
      <dgm:prSet presAssocID="{DC409DD5-ED05-45F5-98D5-30A9C059797D}" presName="sibTrans" presStyleCnt="0"/>
      <dgm:spPr/>
    </dgm:pt>
    <dgm:pt modelId="{E6F74D16-6FAB-4A27-B64E-ADF17778534B}" type="pres">
      <dgm:prSet presAssocID="{1E275D4C-9656-4E50-8FA8-13CCE492973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341F34-13A2-4390-9310-76217D26DB84}" type="presOf" srcId="{9B9D5437-91C4-4759-86B4-532BC5D8D0E9}" destId="{D96F1BEC-C962-4F24-AAE8-55EA9517BE07}" srcOrd="0" destOrd="0" presId="urn:microsoft.com/office/officeart/2005/8/layout/default#1"/>
    <dgm:cxn modelId="{59BF30AE-91DC-416B-BA76-AC1B8C9D73DE}" srcId="{13D7E1F2-AD80-48D5-AE27-A178DDDACF78}" destId="{D2469953-5B2E-4332-917D-52FF51040152}" srcOrd="0" destOrd="0" parTransId="{97B097D0-884C-4499-8D8C-9790EE1A75E9}" sibTransId="{D0F07C4C-46C4-4AFA-8140-108C72922B49}"/>
    <dgm:cxn modelId="{2DF5421E-98A0-4423-BA8C-E12A418F8A34}" srcId="{13D7E1F2-AD80-48D5-AE27-A178DDDACF78}" destId="{1E275D4C-9656-4E50-8FA8-13CCE4929737}" srcOrd="6" destOrd="0" parTransId="{D60FC77A-48AD-409B-A28B-CCA8A112BF08}" sibTransId="{46CC77AF-455A-4D7A-979B-C03899253CFA}"/>
    <dgm:cxn modelId="{39A618BB-0DCF-4B8D-818B-21DBBB9ACFA4}" srcId="{13D7E1F2-AD80-48D5-AE27-A178DDDACF78}" destId="{CF63A21A-4FBB-4A80-89D8-4B76D09129D2}" srcOrd="4" destOrd="0" parTransId="{7FE5E58A-8F8C-4D89-96F6-7E68B441E87A}" sibTransId="{1738497F-1294-47BF-B2C0-508B4B91E7F7}"/>
    <dgm:cxn modelId="{E21D9613-4979-4D18-8DE6-C6AFB36CF85E}" type="presOf" srcId="{CF63A21A-4FBB-4A80-89D8-4B76D09129D2}" destId="{16722063-1BBD-4F58-86E9-025A9883DD08}" srcOrd="0" destOrd="0" presId="urn:microsoft.com/office/officeart/2005/8/layout/default#1"/>
    <dgm:cxn modelId="{2EE95730-98FF-413B-B684-217A650D7FD7}" type="presOf" srcId="{1E275D4C-9656-4E50-8FA8-13CCE4929737}" destId="{E6F74D16-6FAB-4A27-B64E-ADF17778534B}" srcOrd="0" destOrd="0" presId="urn:microsoft.com/office/officeart/2005/8/layout/default#1"/>
    <dgm:cxn modelId="{C7D2C57C-F2D4-4444-8E12-D02F1A169F60}" type="presOf" srcId="{6E60F994-258E-4353-B96A-D5226915B650}" destId="{270C0D03-8AED-41D8-BB55-CFFFC942FDA4}" srcOrd="0" destOrd="0" presId="urn:microsoft.com/office/officeart/2005/8/layout/default#1"/>
    <dgm:cxn modelId="{D2018B73-25AD-43C2-B82E-E885DA9901F5}" type="presOf" srcId="{FA829A3E-ED3F-4440-A915-AB53D4642FA8}" destId="{C48BB4B7-4C21-43E5-8D7A-50280D40CD85}" srcOrd="0" destOrd="0" presId="urn:microsoft.com/office/officeart/2005/8/layout/default#1"/>
    <dgm:cxn modelId="{A4BD741C-8B3A-4199-B4B5-CED6A1F6F595}" type="presOf" srcId="{D2469953-5B2E-4332-917D-52FF51040152}" destId="{B6FF5FE5-9F9D-4FEF-A979-684D9D77FE87}" srcOrd="0" destOrd="0" presId="urn:microsoft.com/office/officeart/2005/8/layout/default#1"/>
    <dgm:cxn modelId="{51BE8DBC-541D-4AF8-9538-1AADAA1C7747}" srcId="{13D7E1F2-AD80-48D5-AE27-A178DDDACF78}" destId="{FA829A3E-ED3F-4440-A915-AB53D4642FA8}" srcOrd="1" destOrd="0" parTransId="{74F30BEE-AB99-48A5-A54B-3683CDC3F967}" sibTransId="{820FE777-9219-42A6-8D09-6BE216EB6B47}"/>
    <dgm:cxn modelId="{24D3116C-0CD8-4F6E-BF5E-34BA9DF027B1}" srcId="{13D7E1F2-AD80-48D5-AE27-A178DDDACF78}" destId="{9B9D5437-91C4-4759-86B4-532BC5D8D0E9}" srcOrd="2" destOrd="0" parTransId="{332994A2-A90C-4DE7-8ED5-2B36BC54A30A}" sibTransId="{22DF8837-C5A3-40C5-9F88-D58207EF9062}"/>
    <dgm:cxn modelId="{0DB11519-71A0-4854-957B-3B6725BF54BD}" type="presOf" srcId="{3BFC350D-8413-4939-B81C-17FD3BFAD3AE}" destId="{D8C8487E-9AAA-48F2-B169-601E00FD999F}" srcOrd="0" destOrd="0" presId="urn:microsoft.com/office/officeart/2005/8/layout/default#1"/>
    <dgm:cxn modelId="{27DB5CD1-B08E-444F-B415-5725B1939699}" srcId="{13D7E1F2-AD80-48D5-AE27-A178DDDACF78}" destId="{6E60F994-258E-4353-B96A-D5226915B650}" srcOrd="3" destOrd="0" parTransId="{9E2DBCBE-9351-4E1A-B6FF-5352900E890B}" sibTransId="{F68EAC78-A2DA-4643-AB8F-78DDCAB880E0}"/>
    <dgm:cxn modelId="{096A9E7B-46C6-46F7-B9A5-C3A5146FA551}" type="presOf" srcId="{13D7E1F2-AD80-48D5-AE27-A178DDDACF78}" destId="{08C30B53-12B2-48C4-BD62-CA90BD4A1719}" srcOrd="0" destOrd="0" presId="urn:microsoft.com/office/officeart/2005/8/layout/default#1"/>
    <dgm:cxn modelId="{7F8068EC-95D5-445B-A355-A48D5B888094}" srcId="{13D7E1F2-AD80-48D5-AE27-A178DDDACF78}" destId="{3BFC350D-8413-4939-B81C-17FD3BFAD3AE}" srcOrd="5" destOrd="0" parTransId="{7A29270C-EC27-4C25-8BB5-81412F5A6FF5}" sibTransId="{DC409DD5-ED05-45F5-98D5-30A9C059797D}"/>
    <dgm:cxn modelId="{C67E6F32-9F17-4161-86F9-02BD55FC62B1}" type="presParOf" srcId="{08C30B53-12B2-48C4-BD62-CA90BD4A1719}" destId="{B6FF5FE5-9F9D-4FEF-A979-684D9D77FE87}" srcOrd="0" destOrd="0" presId="urn:microsoft.com/office/officeart/2005/8/layout/default#1"/>
    <dgm:cxn modelId="{8CBF1648-B9D6-4159-82AA-A7EE8F26645B}" type="presParOf" srcId="{08C30B53-12B2-48C4-BD62-CA90BD4A1719}" destId="{124CD9FB-7D7C-4218-BA4B-2C06827CD8E9}" srcOrd="1" destOrd="0" presId="urn:microsoft.com/office/officeart/2005/8/layout/default#1"/>
    <dgm:cxn modelId="{AE9D8E47-4DB6-46A6-BBB0-F65FDFC2B834}" type="presParOf" srcId="{08C30B53-12B2-48C4-BD62-CA90BD4A1719}" destId="{C48BB4B7-4C21-43E5-8D7A-50280D40CD85}" srcOrd="2" destOrd="0" presId="urn:microsoft.com/office/officeart/2005/8/layout/default#1"/>
    <dgm:cxn modelId="{CF8D4FF9-A489-4CDE-816F-5F54AED04E15}" type="presParOf" srcId="{08C30B53-12B2-48C4-BD62-CA90BD4A1719}" destId="{D6790447-EAA0-404E-8BBD-509684D3EFFA}" srcOrd="3" destOrd="0" presId="urn:microsoft.com/office/officeart/2005/8/layout/default#1"/>
    <dgm:cxn modelId="{08D3B7FF-B20D-4BB7-A42B-36A724148AAA}" type="presParOf" srcId="{08C30B53-12B2-48C4-BD62-CA90BD4A1719}" destId="{D96F1BEC-C962-4F24-AAE8-55EA9517BE07}" srcOrd="4" destOrd="0" presId="urn:microsoft.com/office/officeart/2005/8/layout/default#1"/>
    <dgm:cxn modelId="{1C80A25A-7D6E-401C-8254-59CF75D0B11E}" type="presParOf" srcId="{08C30B53-12B2-48C4-BD62-CA90BD4A1719}" destId="{0926979B-CAC0-4029-B966-A299DB83210E}" srcOrd="5" destOrd="0" presId="urn:microsoft.com/office/officeart/2005/8/layout/default#1"/>
    <dgm:cxn modelId="{8C2DF7C1-2776-457C-B1FA-45E00E91C7E7}" type="presParOf" srcId="{08C30B53-12B2-48C4-BD62-CA90BD4A1719}" destId="{270C0D03-8AED-41D8-BB55-CFFFC942FDA4}" srcOrd="6" destOrd="0" presId="urn:microsoft.com/office/officeart/2005/8/layout/default#1"/>
    <dgm:cxn modelId="{4FA924EB-C60C-4799-B56A-E91B3A28AD37}" type="presParOf" srcId="{08C30B53-12B2-48C4-BD62-CA90BD4A1719}" destId="{0EB86AA9-191F-4725-A551-8B1DF1A4F045}" srcOrd="7" destOrd="0" presId="urn:microsoft.com/office/officeart/2005/8/layout/default#1"/>
    <dgm:cxn modelId="{03D86B23-11FB-4DAE-900B-931A3249968C}" type="presParOf" srcId="{08C30B53-12B2-48C4-BD62-CA90BD4A1719}" destId="{16722063-1BBD-4F58-86E9-025A9883DD08}" srcOrd="8" destOrd="0" presId="urn:microsoft.com/office/officeart/2005/8/layout/default#1"/>
    <dgm:cxn modelId="{E6367FCB-94BE-4FD5-9A78-98EBA172236C}" type="presParOf" srcId="{08C30B53-12B2-48C4-BD62-CA90BD4A1719}" destId="{01F62AEF-9D59-423C-814C-6A4650630317}" srcOrd="9" destOrd="0" presId="urn:microsoft.com/office/officeart/2005/8/layout/default#1"/>
    <dgm:cxn modelId="{8FBCAFF8-3AC0-4928-BFC9-13166841F4E3}" type="presParOf" srcId="{08C30B53-12B2-48C4-BD62-CA90BD4A1719}" destId="{D8C8487E-9AAA-48F2-B169-601E00FD999F}" srcOrd="10" destOrd="0" presId="urn:microsoft.com/office/officeart/2005/8/layout/default#1"/>
    <dgm:cxn modelId="{423E2EBC-BCFA-4DAB-9999-C4F965D5BDB5}" type="presParOf" srcId="{08C30B53-12B2-48C4-BD62-CA90BD4A1719}" destId="{BCFFB718-D8F9-4C12-9009-C1683FE53B7A}" srcOrd="11" destOrd="0" presId="urn:microsoft.com/office/officeart/2005/8/layout/default#1"/>
    <dgm:cxn modelId="{32008FCF-3FE5-40C0-8C65-53E604EDEA1C}" type="presParOf" srcId="{08C30B53-12B2-48C4-BD62-CA90BD4A1719}" destId="{E6F74D16-6FAB-4A27-B64E-ADF17778534B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C50AC-EC7F-4112-8B6D-9DA52E60F760}">
      <dsp:nvSpPr>
        <dsp:cNvPr id="0" name=""/>
        <dsp:cNvSpPr/>
      </dsp:nvSpPr>
      <dsp:spPr>
        <a:xfrm>
          <a:off x="1611583" y="2081"/>
          <a:ext cx="2562820" cy="15376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chemeClr val="tx1"/>
              </a:solidFill>
            </a:rPr>
            <a:t>Your task, in groups of 3 or 4</a:t>
          </a:r>
          <a:endParaRPr lang="en-GB" sz="3200" kern="1200" dirty="0">
            <a:solidFill>
              <a:schemeClr val="tx1"/>
            </a:solidFill>
          </a:endParaRPr>
        </a:p>
      </dsp:txBody>
      <dsp:txXfrm>
        <a:off x="1656620" y="47118"/>
        <a:ext cx="2472746" cy="1447618"/>
      </dsp:txXfrm>
    </dsp:sp>
    <dsp:sp modelId="{F3FB6238-1B9C-4778-A1D8-C21B721189FB}">
      <dsp:nvSpPr>
        <dsp:cNvPr id="0" name=""/>
        <dsp:cNvSpPr/>
      </dsp:nvSpPr>
      <dsp:spPr>
        <a:xfrm rot="21597953">
          <a:off x="4379640" y="452105"/>
          <a:ext cx="494432" cy="635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>
            <a:solidFill>
              <a:schemeClr val="tx1"/>
            </a:solidFill>
          </a:endParaRPr>
        </a:p>
      </dsp:txBody>
      <dsp:txXfrm>
        <a:off x="4379640" y="579265"/>
        <a:ext cx="346102" cy="381347"/>
      </dsp:txXfrm>
    </dsp:sp>
    <dsp:sp modelId="{5214F2DD-7941-4C3E-BB89-57B34F78D7ED}">
      <dsp:nvSpPr>
        <dsp:cNvPr id="0" name=""/>
        <dsp:cNvSpPr/>
      </dsp:nvSpPr>
      <dsp:spPr>
        <a:xfrm>
          <a:off x="5107296" y="0"/>
          <a:ext cx="2562820" cy="1537692"/>
        </a:xfrm>
        <a:prstGeom prst="roundRect">
          <a:avLst>
            <a:gd name="adj" fmla="val 10000"/>
          </a:avLst>
        </a:prstGeom>
        <a:solidFill>
          <a:schemeClr val="accent2">
            <a:hueOff val="-2540273"/>
            <a:satOff val="8829"/>
            <a:lumOff val="6422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Is to decide on a question you wish to debate 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5152333" y="45037"/>
        <a:ext cx="2472746" cy="1447618"/>
      </dsp:txXfrm>
    </dsp:sp>
    <dsp:sp modelId="{71A1351A-C198-436C-925F-CC25FF7B9306}">
      <dsp:nvSpPr>
        <dsp:cNvPr id="0" name=""/>
        <dsp:cNvSpPr/>
      </dsp:nvSpPr>
      <dsp:spPr>
        <a:xfrm rot="5280850">
          <a:off x="6136609" y="1764296"/>
          <a:ext cx="595262" cy="635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387031"/>
            <a:satOff val="11772"/>
            <a:lumOff val="85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>
            <a:solidFill>
              <a:schemeClr val="tx1"/>
            </a:solidFill>
          </a:endParaRPr>
        </a:p>
      </dsp:txBody>
      <dsp:txXfrm rot="-5400000">
        <a:off x="6240472" y="1784508"/>
        <a:ext cx="381347" cy="416683"/>
      </dsp:txXfrm>
    </dsp:sp>
    <dsp:sp modelId="{8FA45B16-7398-47A6-B746-E80E22F2C40F}">
      <dsp:nvSpPr>
        <dsp:cNvPr id="0" name=""/>
        <dsp:cNvSpPr/>
      </dsp:nvSpPr>
      <dsp:spPr>
        <a:xfrm>
          <a:off x="5199532" y="2660153"/>
          <a:ext cx="2562820" cy="1537692"/>
        </a:xfrm>
        <a:prstGeom prst="roundRect">
          <a:avLst>
            <a:gd name="adj" fmla="val 10000"/>
          </a:avLst>
        </a:prstGeom>
        <a:solidFill>
          <a:schemeClr val="accent2">
            <a:hueOff val="-5080547"/>
            <a:satOff val="17657"/>
            <a:lumOff val="12844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In your groups you must write a script debating the question you have decided on!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5244569" y="2705190"/>
        <a:ext cx="2472746" cy="1447618"/>
      </dsp:txXfrm>
    </dsp:sp>
    <dsp:sp modelId="{8A68370B-FFCF-4E5C-B370-67B55345DC12}">
      <dsp:nvSpPr>
        <dsp:cNvPr id="0" name=""/>
        <dsp:cNvSpPr/>
      </dsp:nvSpPr>
      <dsp:spPr>
        <a:xfrm rot="10800000">
          <a:off x="4430686" y="3111210"/>
          <a:ext cx="543317" cy="635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774063"/>
            <a:satOff val="23543"/>
            <a:lumOff val="171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>
            <a:solidFill>
              <a:schemeClr val="tx1"/>
            </a:solidFill>
          </a:endParaRPr>
        </a:p>
      </dsp:txBody>
      <dsp:txXfrm rot="10800000">
        <a:off x="4593681" y="3238326"/>
        <a:ext cx="380322" cy="381347"/>
      </dsp:txXfrm>
    </dsp:sp>
    <dsp:sp modelId="{7806FA0F-CAA4-4EB9-9F66-ACBD9DE2C5BC}">
      <dsp:nvSpPr>
        <dsp:cNvPr id="0" name=""/>
        <dsp:cNvSpPr/>
      </dsp:nvSpPr>
      <dsp:spPr>
        <a:xfrm>
          <a:off x="1381647" y="2564901"/>
          <a:ext cx="2792756" cy="1728196"/>
        </a:xfrm>
        <a:prstGeom prst="roundRect">
          <a:avLst>
            <a:gd name="adj" fmla="val 10000"/>
          </a:avLst>
        </a:prstGeom>
        <a:solidFill>
          <a:schemeClr val="accent2">
            <a:hueOff val="-7620820"/>
            <a:satOff val="26486"/>
            <a:lumOff val="19266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You need to have two contrasting views about the question you are debating, for example one person for and one against!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432264" y="2615518"/>
        <a:ext cx="2691522" cy="1626962"/>
      </dsp:txXfrm>
    </dsp:sp>
    <dsp:sp modelId="{17E7E4A9-0C81-4092-AA22-3777BDE6E176}">
      <dsp:nvSpPr>
        <dsp:cNvPr id="0" name=""/>
        <dsp:cNvSpPr/>
      </dsp:nvSpPr>
      <dsp:spPr>
        <a:xfrm rot="5612919">
          <a:off x="2420811" y="4473502"/>
          <a:ext cx="545463" cy="635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161094"/>
            <a:satOff val="35315"/>
            <a:lumOff val="256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>
            <a:solidFill>
              <a:schemeClr val="tx1"/>
            </a:solidFill>
          </a:endParaRPr>
        </a:p>
      </dsp:txBody>
      <dsp:txXfrm rot="-5400000">
        <a:off x="2507933" y="4518717"/>
        <a:ext cx="381347" cy="381824"/>
      </dsp:txXfrm>
    </dsp:sp>
    <dsp:sp modelId="{392F384B-F3A9-4744-95D9-9F7EE3078429}">
      <dsp:nvSpPr>
        <dsp:cNvPr id="0" name=""/>
        <dsp:cNvSpPr/>
      </dsp:nvSpPr>
      <dsp:spPr>
        <a:xfrm>
          <a:off x="1331646" y="5320302"/>
          <a:ext cx="2562820" cy="1537692"/>
        </a:xfrm>
        <a:prstGeom prst="roundRect">
          <a:avLst>
            <a:gd name="adj" fmla="val 10000"/>
          </a:avLst>
        </a:prstGeom>
        <a:solidFill>
          <a:schemeClr val="accent2">
            <a:hueOff val="-10161094"/>
            <a:satOff val="35315"/>
            <a:lumOff val="25688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script must last for around two minutes-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Good Luck!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1376683" y="5365339"/>
        <a:ext cx="2472746" cy="1447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F5FE5-9F9D-4FEF-A979-684D9D77FE87}">
      <dsp:nvSpPr>
        <dsp:cNvPr id="0" name=""/>
        <dsp:cNvSpPr/>
      </dsp:nvSpPr>
      <dsp:spPr>
        <a:xfrm>
          <a:off x="9" y="2"/>
          <a:ext cx="2826246" cy="16957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What are the dangers of legal highs?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9" y="2"/>
        <a:ext cx="2826246" cy="1695747"/>
      </dsp:txXfrm>
    </dsp:sp>
    <dsp:sp modelId="{C48BB4B7-4C21-43E5-8D7A-50280D40CD85}">
      <dsp:nvSpPr>
        <dsp:cNvPr id="0" name=""/>
        <dsp:cNvSpPr/>
      </dsp:nvSpPr>
      <dsp:spPr>
        <a:xfrm>
          <a:off x="3158876" y="4377"/>
          <a:ext cx="2826246" cy="1695747"/>
        </a:xfrm>
        <a:prstGeom prst="rect">
          <a:avLst/>
        </a:prstGeom>
        <a:gradFill rotWithShape="0">
          <a:gsLst>
            <a:gs pos="0">
              <a:schemeClr val="accent2">
                <a:hueOff val="-1693516"/>
                <a:satOff val="5886"/>
                <a:lumOff val="4281"/>
                <a:alphaOff val="0"/>
                <a:shade val="100000"/>
                <a:satMod val="120000"/>
              </a:schemeClr>
            </a:gs>
            <a:gs pos="69000">
              <a:schemeClr val="accent2">
                <a:hueOff val="-1693516"/>
                <a:satOff val="5886"/>
                <a:lumOff val="4281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1693516"/>
                <a:satOff val="5886"/>
                <a:lumOff val="4281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Alcohol kills more people each year than any illegal drugs, what should be done to tackle this social problem?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158876" y="4377"/>
        <a:ext cx="2826246" cy="1695747"/>
      </dsp:txXfrm>
    </dsp:sp>
    <dsp:sp modelId="{D96F1BEC-C962-4F24-AAE8-55EA9517BE07}">
      <dsp:nvSpPr>
        <dsp:cNvPr id="0" name=""/>
        <dsp:cNvSpPr/>
      </dsp:nvSpPr>
      <dsp:spPr>
        <a:xfrm>
          <a:off x="6267747" y="4377"/>
          <a:ext cx="2826246" cy="1695747"/>
        </a:xfrm>
        <a:prstGeom prst="rect">
          <a:avLst/>
        </a:prstGeom>
        <a:gradFill rotWithShape="0">
          <a:gsLst>
            <a:gs pos="0">
              <a:schemeClr val="accent2">
                <a:hueOff val="-3387031"/>
                <a:satOff val="11772"/>
                <a:lumOff val="8563"/>
                <a:alphaOff val="0"/>
                <a:shade val="100000"/>
                <a:satMod val="120000"/>
              </a:schemeClr>
            </a:gs>
            <a:gs pos="69000">
              <a:schemeClr val="accent2">
                <a:hueOff val="-3387031"/>
                <a:satOff val="11772"/>
                <a:lumOff val="8563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3387031"/>
                <a:satOff val="11772"/>
                <a:lumOff val="8563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How can drugs education be improved in schools?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6267747" y="4377"/>
        <a:ext cx="2826246" cy="1695747"/>
      </dsp:txXfrm>
    </dsp:sp>
    <dsp:sp modelId="{270C0D03-8AED-41D8-BB55-CFFFC942FDA4}">
      <dsp:nvSpPr>
        <dsp:cNvPr id="0" name=""/>
        <dsp:cNvSpPr/>
      </dsp:nvSpPr>
      <dsp:spPr>
        <a:xfrm>
          <a:off x="50006" y="1982750"/>
          <a:ext cx="2826246" cy="1695747"/>
        </a:xfrm>
        <a:prstGeom prst="rect">
          <a:avLst/>
        </a:prstGeom>
        <a:gradFill rotWithShape="0">
          <a:gsLst>
            <a:gs pos="0">
              <a:schemeClr val="accent2">
                <a:hueOff val="-5080547"/>
                <a:satOff val="17657"/>
                <a:lumOff val="12844"/>
                <a:alphaOff val="0"/>
                <a:shade val="100000"/>
                <a:satMod val="120000"/>
              </a:schemeClr>
            </a:gs>
            <a:gs pos="69000">
              <a:schemeClr val="accent2">
                <a:hueOff val="-5080547"/>
                <a:satOff val="17657"/>
                <a:lumOff val="12844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5080547"/>
                <a:satOff val="17657"/>
                <a:lumOff val="12844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Do you think drug abusers should receive NHS treatment and support, free of charge?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0006" y="1982750"/>
        <a:ext cx="2826246" cy="1695747"/>
      </dsp:txXfrm>
    </dsp:sp>
    <dsp:sp modelId="{16722063-1BBD-4F58-86E9-025A9883DD08}">
      <dsp:nvSpPr>
        <dsp:cNvPr id="0" name=""/>
        <dsp:cNvSpPr/>
      </dsp:nvSpPr>
      <dsp:spPr>
        <a:xfrm>
          <a:off x="3158876" y="1982750"/>
          <a:ext cx="2826246" cy="1695747"/>
        </a:xfrm>
        <a:prstGeom prst="rect">
          <a:avLst/>
        </a:prstGeom>
        <a:gradFill rotWithShape="0">
          <a:gsLst>
            <a:gs pos="0">
              <a:schemeClr val="accent2">
                <a:hueOff val="-6774063"/>
                <a:satOff val="23543"/>
                <a:lumOff val="17125"/>
                <a:alphaOff val="0"/>
                <a:shade val="100000"/>
                <a:satMod val="120000"/>
              </a:schemeClr>
            </a:gs>
            <a:gs pos="69000">
              <a:schemeClr val="accent2">
                <a:hueOff val="-6774063"/>
                <a:satOff val="23543"/>
                <a:lumOff val="17125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6774063"/>
                <a:satOff val="23543"/>
                <a:lumOff val="17125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Cannabis has been changed from a class B to a C drug. What do you think the law on this drug should be and why?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158876" y="1982750"/>
        <a:ext cx="2826246" cy="1695747"/>
      </dsp:txXfrm>
    </dsp:sp>
    <dsp:sp modelId="{D8C8487E-9AAA-48F2-B169-601E00FD999F}">
      <dsp:nvSpPr>
        <dsp:cNvPr id="0" name=""/>
        <dsp:cNvSpPr/>
      </dsp:nvSpPr>
      <dsp:spPr>
        <a:xfrm>
          <a:off x="6267747" y="1982750"/>
          <a:ext cx="2826246" cy="1695747"/>
        </a:xfrm>
        <a:prstGeom prst="rect">
          <a:avLst/>
        </a:prstGeom>
        <a:gradFill rotWithShape="0">
          <a:gsLst>
            <a:gs pos="0">
              <a:schemeClr val="accent2">
                <a:hueOff val="-8467578"/>
                <a:satOff val="29429"/>
                <a:lumOff val="21407"/>
                <a:alphaOff val="0"/>
                <a:shade val="100000"/>
                <a:satMod val="120000"/>
              </a:schemeClr>
            </a:gs>
            <a:gs pos="69000">
              <a:schemeClr val="accent2">
                <a:hueOff val="-8467578"/>
                <a:satOff val="29429"/>
                <a:lumOff val="21407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8467578"/>
                <a:satOff val="29429"/>
                <a:lumOff val="21407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What are the real reasons behind young people and illegal substance abuse?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6267747" y="1982750"/>
        <a:ext cx="2826246" cy="1695747"/>
      </dsp:txXfrm>
    </dsp:sp>
    <dsp:sp modelId="{E6F74D16-6FAB-4A27-B64E-ADF17778534B}">
      <dsp:nvSpPr>
        <dsp:cNvPr id="0" name=""/>
        <dsp:cNvSpPr/>
      </dsp:nvSpPr>
      <dsp:spPr>
        <a:xfrm>
          <a:off x="3158876" y="3961122"/>
          <a:ext cx="2826246" cy="1695747"/>
        </a:xfrm>
        <a:prstGeom prst="rect">
          <a:avLst/>
        </a:prstGeom>
        <a:gradFill rotWithShape="0">
          <a:gsLst>
            <a:gs pos="0">
              <a:schemeClr val="accent2">
                <a:hueOff val="-10161094"/>
                <a:satOff val="35315"/>
                <a:lumOff val="25688"/>
                <a:alphaOff val="0"/>
                <a:shade val="100000"/>
                <a:satMod val="120000"/>
              </a:schemeClr>
            </a:gs>
            <a:gs pos="69000">
              <a:schemeClr val="accent2">
                <a:hueOff val="-10161094"/>
                <a:satOff val="35315"/>
                <a:lumOff val="25688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10161094"/>
                <a:satOff val="35315"/>
                <a:lumOff val="25688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What are the effects of drug abuse on society?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158876" y="3961122"/>
        <a:ext cx="2826246" cy="1695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F1E-42A3-407A-A7FC-5ACAC9337CCB}" type="datetimeFigureOut">
              <a:rPr lang="en-GB" smtClean="0"/>
              <a:pPr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0043-C10E-41C9-97B7-C6B776045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F1E-42A3-407A-A7FC-5ACAC9337CCB}" type="datetimeFigureOut">
              <a:rPr lang="en-GB" smtClean="0"/>
              <a:pPr/>
              <a:t>27/09/2014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0043-C10E-41C9-97B7-C6B776045F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F1E-42A3-407A-A7FC-5ACAC9337CCB}" type="datetimeFigureOut">
              <a:rPr lang="en-GB" smtClean="0"/>
              <a:pPr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0043-C10E-41C9-97B7-C6B776045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F1E-42A3-407A-A7FC-5ACAC9337CCB}" type="datetimeFigureOut">
              <a:rPr lang="en-GB" smtClean="0"/>
              <a:pPr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0043-C10E-41C9-97B7-C6B776045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F1E-42A3-407A-A7FC-5ACAC9337CCB}" type="datetimeFigureOut">
              <a:rPr lang="en-GB" smtClean="0"/>
              <a:pPr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0043-C10E-41C9-97B7-C6B776045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F1E-42A3-407A-A7FC-5ACAC9337CCB}" type="datetimeFigureOut">
              <a:rPr lang="en-GB" smtClean="0"/>
              <a:pPr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0043-C10E-41C9-97B7-C6B776045F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F1E-42A3-407A-A7FC-5ACAC9337CCB}" type="datetimeFigureOut">
              <a:rPr lang="en-GB" smtClean="0"/>
              <a:pPr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0043-C10E-41C9-97B7-C6B776045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F1E-42A3-407A-A7FC-5ACAC9337CCB}" type="datetimeFigureOut">
              <a:rPr lang="en-GB" smtClean="0"/>
              <a:pPr/>
              <a:t>27/09/2014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0043-C10E-41C9-97B7-C6B776045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F1E-42A3-407A-A7FC-5ACAC9337CCB}" type="datetimeFigureOut">
              <a:rPr lang="en-GB" smtClean="0"/>
              <a:pPr/>
              <a:t>27/09/2014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0043-C10E-41C9-97B7-C6B776045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F1E-42A3-407A-A7FC-5ACAC9337CCB}" type="datetimeFigureOut">
              <a:rPr lang="en-GB" smtClean="0"/>
              <a:pPr/>
              <a:t>27/09/2014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0043-C10E-41C9-97B7-C6B776045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F1E-42A3-407A-A7FC-5ACAC9337CCB}" type="datetimeFigureOut">
              <a:rPr lang="en-GB" smtClean="0"/>
              <a:pPr/>
              <a:t>27/09/2014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0043-C10E-41C9-97B7-C6B776045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F1E-42A3-407A-A7FC-5ACAC9337CCB}" type="datetimeFigureOut">
              <a:rPr lang="en-GB" smtClean="0"/>
              <a:pPr/>
              <a:t>27/09/2014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0043-C10E-41C9-97B7-C6B776045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5C6DF1E-42A3-407A-A7FC-5ACAC9337CCB}" type="datetimeFigureOut">
              <a:rPr lang="en-GB" smtClean="0"/>
              <a:pPr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63F0043-C10E-41C9-97B7-C6B776045FF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s.co.uk/teaching-resource/KS3-4-PSHE-Drugs-Breaking-the-Habit-6044030/" TargetMode="External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oogle.co.uk/imgres?imgurl=http://www.deaflion.com/wp-content/uploads/2009/11/Red-Bull.jpg&amp;imgrefurl=http://www.deaflion.com/health/red-bull-energy-drink/&amp;usg=__Xjy4D-zijZ21HDHPcyx1Pb_6iCM=&amp;h=480&amp;w=480&amp;sz=27&amp;hl=en&amp;start=5&amp;itbs=1&amp;tbnid=jcP1Z-h8tmYnvM:&amp;tbnh=129&amp;tbnw=129&amp;prev=/images?q=red+bull&amp;hl=en&amp;safe=active&amp;gbv=2&amp;tbs=isch:1" TargetMode="External"/><Relationship Id="rId1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hyperlink" Target="http://www.google.co.uk/imgres?imgurl=http://www.pharmas.co.uk/blog/wp-content/uploads/2010/01/paracetamol.jpg&amp;imgrefurl=http://www.pharmas.co.uk/blog/paracetamol-is-not-for-everyone&amp;usg=__nRCZ_EnPOC7MK46SrfwwQ7a4l8w=&amp;h=500&amp;w=500&amp;sz=95&amp;hl=en&amp;start=1&amp;itbs=1&amp;tbnid=cs3n9gjQsuguAM:&amp;tbnh=130&amp;tbnw=130&amp;prev=/images?q=paracetamol&amp;hl=en&amp;safe=active&amp;gbv=2&amp;tbs=isch:1" TargetMode="External"/><Relationship Id="rId10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Year 7 – PSHE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Topic </a:t>
            </a:r>
            <a:r>
              <a:rPr lang="en-US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9 Effects of Drugs</a:t>
            </a:r>
            <a:endParaRPr lang="en-US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876018"/>
            <a:ext cx="3528392" cy="3810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212976"/>
            <a:ext cx="4539652" cy="30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1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5892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2"/>
              </a:rPr>
              <a:t>http://www.tes.co.uk/teaching-resource/KS3-4-PSHE-Drugs-Breaking-the-Habit-6044030/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567855" y="332656"/>
            <a:ext cx="764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Consider the issues….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://t2.gstatic.com/images?q=tbn:ANd9GcRYSwga5FYOXZ9Zsh9LJIMFpH0_lyTwt7KI5gfzDpHjnoTZLyY1w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00" y="1307988"/>
            <a:ext cx="5534559" cy="405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835697" y="0"/>
            <a:ext cx="54640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 4 – 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Possible Debate Topics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73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00" y="1600200"/>
            <a:ext cx="8610222" cy="4291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Design a </a:t>
            </a:r>
            <a:r>
              <a:rPr lang="en-US" sz="3600" b="1" dirty="0" smtClean="0"/>
              <a:t>poster </a:t>
            </a:r>
            <a:r>
              <a:rPr lang="en-US" sz="3600" b="1" dirty="0" smtClean="0"/>
              <a:t>to warn people </a:t>
            </a:r>
            <a:r>
              <a:rPr lang="en-US" sz="3600" b="1" dirty="0" smtClean="0"/>
              <a:t>about </a:t>
            </a:r>
            <a:r>
              <a:rPr lang="en-US" sz="3600" b="1" dirty="0" smtClean="0"/>
              <a:t>the dangers of drug taking and how it could effect </a:t>
            </a:r>
            <a:r>
              <a:rPr lang="en-US" sz="3600" b="1" dirty="0" smtClean="0"/>
              <a:t>your life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Include some images.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5131" y="4607319"/>
            <a:ext cx="3404191" cy="20425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5492" y="332656"/>
            <a:ext cx="82702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 5 – Design a Poster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82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Bullet </a:t>
            </a:r>
            <a:r>
              <a:rPr lang="en-GB" smtClean="0">
                <a:solidFill>
                  <a:srgbClr val="0000FF"/>
                </a:solidFill>
              </a:rPr>
              <a:t>three</a:t>
            </a:r>
            <a:r>
              <a:rPr lang="en-GB" smtClean="0"/>
              <a:t> things that you knew about drugs that were confirmed this lesson</a:t>
            </a:r>
          </a:p>
          <a:p>
            <a:endParaRPr lang="en-GB" smtClean="0"/>
          </a:p>
          <a:p>
            <a:r>
              <a:rPr lang="en-GB" smtClean="0"/>
              <a:t>Bullet point </a:t>
            </a:r>
            <a:r>
              <a:rPr lang="en-GB" smtClean="0">
                <a:solidFill>
                  <a:srgbClr val="0000FF"/>
                </a:solidFill>
              </a:rPr>
              <a:t>two</a:t>
            </a:r>
            <a:r>
              <a:rPr lang="en-GB" smtClean="0"/>
              <a:t> things that you learnt about drugs from today’s lesson</a:t>
            </a:r>
          </a:p>
          <a:p>
            <a:endParaRPr lang="en-GB" smtClean="0"/>
          </a:p>
          <a:p>
            <a:r>
              <a:rPr lang="en-GB" smtClean="0"/>
              <a:t>Write down </a:t>
            </a:r>
            <a:r>
              <a:rPr lang="en-GB" smtClean="0">
                <a:solidFill>
                  <a:srgbClr val="0000FF"/>
                </a:solidFill>
              </a:rPr>
              <a:t>one</a:t>
            </a:r>
            <a:r>
              <a:rPr lang="en-GB" smtClean="0"/>
              <a:t> question that you could ask to help you research and find out more about drugs.</a:t>
            </a:r>
            <a:endParaRPr lang="en-US" smtClean="0"/>
          </a:p>
        </p:txBody>
      </p:sp>
      <p:sp>
        <p:nvSpPr>
          <p:cNvPr id="3" name="Rectangle 2"/>
          <p:cNvSpPr/>
          <p:nvPr/>
        </p:nvSpPr>
        <p:spPr>
          <a:xfrm>
            <a:off x="2123728" y="332656"/>
            <a:ext cx="4493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Plenary 3-2-1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3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6172200" cy="1894362"/>
          </a:xfrm>
        </p:spPr>
        <p:txBody>
          <a:bodyPr/>
          <a:lstStyle/>
          <a:p>
            <a:pPr eaLnBrk="1" hangingPunct="1"/>
            <a:r>
              <a:rPr lang="en-GB" dirty="0" smtClean="0"/>
              <a:t>Learning Question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7200800" cy="1371600"/>
          </a:xfrm>
        </p:spPr>
        <p:txBody>
          <a:bodyPr rtlCol="0">
            <a:normAutofit/>
          </a:bodyPr>
          <a:lstStyle/>
          <a:p>
            <a:pPr algn="l"/>
            <a:r>
              <a:rPr lang="en-GB" sz="3600" dirty="0" smtClean="0">
                <a:solidFill>
                  <a:srgbClr val="000000"/>
                </a:solidFill>
              </a:rPr>
              <a:t>What are the harmful effects of drugs?</a:t>
            </a:r>
            <a:endParaRPr lang="en-GB" sz="32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t2.gstatic.com/images?q=tbn:ANd9GcQ1msGAOJ6LX75rb06Gfig2_NCwlYTptkQ-jxNKXOKY_1Ue9dr7T3jL4G72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4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512" y="764704"/>
            <a:ext cx="7467600" cy="1143000"/>
          </a:xfrm>
        </p:spPr>
        <p:txBody>
          <a:bodyPr/>
          <a:lstStyle/>
          <a:p>
            <a:r>
              <a:rPr lang="en-GB" u="sng" dirty="0"/>
              <a:t>What are drugs?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/>
              <a:t>Make a list of all the different drugs you can</a:t>
            </a:r>
          </a:p>
          <a:p>
            <a:pPr>
              <a:buFont typeface="Wingdings" pitchFamily="2" charset="2"/>
              <a:buNone/>
            </a:pPr>
            <a:r>
              <a:rPr lang="en-GB" dirty="0"/>
              <a:t>think of.</a:t>
            </a:r>
          </a:p>
          <a:p>
            <a:pPr>
              <a:buFont typeface="Wingdings" pitchFamily="2" charset="2"/>
              <a:buNone/>
            </a:pPr>
            <a:endParaRPr lang="en-GB" dirty="0"/>
          </a:p>
          <a:p>
            <a:pPr>
              <a:buFont typeface="Wingdings" pitchFamily="2" charset="2"/>
              <a:buNone/>
            </a:pPr>
            <a:r>
              <a:rPr lang="en-GB" dirty="0"/>
              <a:t>What do they all have in common?</a:t>
            </a:r>
          </a:p>
          <a:p>
            <a:pPr>
              <a:buFont typeface="Wingdings" pitchFamily="2" charset="2"/>
              <a:buNone/>
            </a:pPr>
            <a:endParaRPr lang="en-GB" dirty="0"/>
          </a:p>
          <a:p>
            <a:pPr>
              <a:buFont typeface="Wingdings" pitchFamily="2" charset="2"/>
              <a:buNone/>
            </a:pPr>
            <a:r>
              <a:rPr lang="en-GB" dirty="0"/>
              <a:t>What are drugs?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996" y="34051"/>
            <a:ext cx="2416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Starter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www.nigms.nih.gov/NR/rdonlyres/B2E50701-FCF8-4309-B279-86536A0E859E/5159/pi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39066"/>
            <a:ext cx="3614370" cy="23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1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80920" cy="487375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4400" dirty="0"/>
              <a:t>…any substance which </a:t>
            </a:r>
            <a:r>
              <a:rPr lang="en-GB" sz="4400" dirty="0" smtClean="0"/>
              <a:t>causes a </a:t>
            </a:r>
            <a:r>
              <a:rPr lang="en-GB" sz="4400" dirty="0"/>
              <a:t>change in the way the </a:t>
            </a:r>
            <a:r>
              <a:rPr lang="en-GB" sz="4400" dirty="0" smtClean="0"/>
              <a:t>body, or </a:t>
            </a:r>
            <a:r>
              <a:rPr lang="en-GB" sz="4400" dirty="0"/>
              <a:t>part of the body, works.</a:t>
            </a:r>
          </a:p>
          <a:p>
            <a:pPr>
              <a:buFont typeface="Wingdings" pitchFamily="2" charset="2"/>
              <a:buNone/>
            </a:pPr>
            <a:endParaRPr lang="en-GB" sz="4400" dirty="0"/>
          </a:p>
        </p:txBody>
      </p:sp>
      <p:sp>
        <p:nvSpPr>
          <p:cNvPr id="3" name="Rectangle 2"/>
          <p:cNvSpPr/>
          <p:nvPr/>
        </p:nvSpPr>
        <p:spPr>
          <a:xfrm>
            <a:off x="1882805" y="188640"/>
            <a:ext cx="5378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a drug?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://a.abcnews.com/images/Health/ocp_Heart_II_smoking_alcohol_080122_m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69460"/>
            <a:ext cx="4823140" cy="31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8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tgdaily.com/sites/default/files/stock/choca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8263"/>
            <a:ext cx="2717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http://static.guim.co.uk/sys-images/Guardian/Pix/pictures/2010/11/21/1290368342186/Heroin-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68263"/>
            <a:ext cx="30813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463" y="4233286"/>
            <a:ext cx="24610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800" dirty="0">
                <a:latin typeface="+mn-lt"/>
              </a:rPr>
              <a:t>NAME THAT DRUG</a:t>
            </a:r>
          </a:p>
        </p:txBody>
      </p:sp>
      <p:pic>
        <p:nvPicPr>
          <p:cNvPr id="2053" name="Picture 6" descr="http://maxcdn.fooyoh.com/files/attach/images/613/891/587/006/ecstas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68263"/>
            <a:ext cx="2867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ttp://static.guim.co.uk/sys-images/Guardian/Science/pix/2007/07/27/cannabis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76475"/>
            <a:ext cx="32400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http://static.ddmcdn.com/gif/nicotine-intro-s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276475"/>
            <a:ext cx="29019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http://4.bp.blogspot.com/-XMqym9l8TfY/TuhfL_mfCqI/AAAAAAAABfw/jWBQbuj3fr8/s1600/alcohol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2276475"/>
            <a:ext cx="27193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http://1.bp.blogspot.com/_3XGxKVe61w0/TIGXGSmoo_I/AAAAAAAAA7w/5Z6584NFkkU/s1600/Caffein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4560888"/>
            <a:ext cx="311467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4556414"/>
            <a:ext cx="2452166" cy="207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88" y="5267325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00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what you think the effects of a Class A drug would be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In your opinion what might a Class C drug be like?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87824" y="260648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://fattonyenterprise.com/blog/wp-content/uploads/2011/07/No-Smoking-No-Drinking-No-Dru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408"/>
            <a:ext cx="9144000" cy="301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2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44522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Discuss how drugs might affect people at each stage of the human lifecycle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8024" y="5517232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38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of 3 complete the worksheet – who do drugs affect?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55776" y="260648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 3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www.gravesham.gov.uk/media/images/h/d/drugs-ab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43357"/>
            <a:ext cx="5728289" cy="44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5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4376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1700808"/>
            <a:ext cx="20008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 </a:t>
            </a:r>
            <a:r>
              <a:rPr lang="en-US" sz="3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endParaRPr lang="en-US" sz="3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31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112</TotalTime>
  <Words>427</Words>
  <Application>Microsoft Macintosh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Breeze</vt:lpstr>
      <vt:lpstr>Year 7 – PSHE</vt:lpstr>
      <vt:lpstr>Learning Question</vt:lpstr>
      <vt:lpstr>What are drugs?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Joseph's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Harvey</dc:creator>
  <cp:lastModifiedBy>Salam</cp:lastModifiedBy>
  <cp:revision>14</cp:revision>
  <dcterms:created xsi:type="dcterms:W3CDTF">2012-03-14T17:43:32Z</dcterms:created>
  <dcterms:modified xsi:type="dcterms:W3CDTF">2014-09-27T12:13:38Z</dcterms:modified>
</cp:coreProperties>
</file>